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331" r:id="rId2"/>
    <p:sldId id="332" r:id="rId3"/>
    <p:sldId id="334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63" r:id="rId20"/>
    <p:sldId id="352" r:id="rId21"/>
    <p:sldId id="353" r:id="rId22"/>
    <p:sldId id="354" r:id="rId23"/>
    <p:sldId id="355" r:id="rId24"/>
    <p:sldId id="357" r:id="rId25"/>
    <p:sldId id="358" r:id="rId26"/>
    <p:sldId id="375" r:id="rId27"/>
    <p:sldId id="359" r:id="rId28"/>
    <p:sldId id="360" r:id="rId29"/>
    <p:sldId id="361" r:id="rId30"/>
    <p:sldId id="362" r:id="rId31"/>
    <p:sldId id="364" r:id="rId32"/>
    <p:sldId id="365" r:id="rId33"/>
    <p:sldId id="366" r:id="rId34"/>
    <p:sldId id="367" r:id="rId35"/>
    <p:sldId id="369" r:id="rId36"/>
    <p:sldId id="370" r:id="rId37"/>
    <p:sldId id="371" r:id="rId38"/>
    <p:sldId id="373" r:id="rId39"/>
    <p:sldId id="374" r:id="rId40"/>
    <p:sldId id="372" r:id="rId4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1pPr>
    <a:lvl2pPr marL="0" marR="0" indent="457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2pPr>
    <a:lvl3pPr marL="0" marR="0" indent="914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3pPr>
    <a:lvl4pPr marL="0" marR="0" indent="1371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4pPr>
    <a:lvl5pPr marL="0" marR="0" indent="18288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5pPr>
    <a:lvl6pPr marL="0" marR="0" indent="22860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6pPr>
    <a:lvl7pPr marL="0" marR="0" indent="2743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7pPr>
    <a:lvl8pPr marL="0" marR="0" indent="3200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8pPr>
    <a:lvl9pPr marL="0" marR="0" indent="3657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9pPr>
  </p:defaultTextStyle>
  <p:modifyVerifier cryptProviderType="rsaAES" cryptAlgorithmClass="hash" cryptAlgorithmType="typeAny" cryptAlgorithmSid="14" spinCount="100000" saltData="UUVRpWvUQmthhEcsM5jlZw==" hashData="tELeEM57KaAXKKLnqK6w9L/xuad2DMTpn2PRoSveTr4b/M/nr3KmUU8B5E2+f5KacboC4RFgX9WLeqjNUuu+Sg=="/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06"/>
    <p:restoredTop sz="94761"/>
  </p:normalViewPr>
  <p:slideViewPr>
    <p:cSldViewPr snapToGrid="0">
      <p:cViewPr>
        <p:scale>
          <a:sx n="54" d="100"/>
          <a:sy n="54" d="100"/>
        </p:scale>
        <p:origin x="144" y="57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58412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4029741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z="2940" spc="-88"/>
            </a:lvl1pPr>
          </a:lstStyle>
          <a:p>
            <a:r>
              <a:t>Fact information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z="2800" spc="-84"/>
            </a:lvl1pPr>
          </a:lstStyle>
          <a:p>
            <a:r>
              <a:t>Attribution </a:t>
            </a:r>
          </a:p>
        </p:txBody>
      </p:sp>
      <p:sp>
        <p:nvSpPr>
          <p:cNvPr id="12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1pPr>
            <a:lvl2pPr marL="714375" indent="-2571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2pPr>
            <a:lvl3pPr marL="714375" indent="20002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3pPr>
            <a:lvl4pPr marL="714375" indent="65722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4pPr>
            <a:lvl5pPr marL="714375" indent="111442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High angle view of a pink inflatable raft in a pool"/>
          <p:cNvSpPr>
            <a:spLocks noGrp="1"/>
          </p:cNvSpPr>
          <p:nvPr>
            <p:ph type="pic" idx="21"/>
          </p:nvPr>
        </p:nvSpPr>
        <p:spPr>
          <a:xfrm>
            <a:off x="5867400" y="0"/>
            <a:ext cx="20573997" cy="13715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Palm trees against a pink and purple sky after sunset"/>
          <p:cNvSpPr>
            <a:spLocks noGrp="1"/>
          </p:cNvSpPr>
          <p:nvPr>
            <p:ph type="pic" sz="half" idx="22"/>
          </p:nvPr>
        </p:nvSpPr>
        <p:spPr>
          <a:xfrm>
            <a:off x="-1" y="-1159934"/>
            <a:ext cx="12065001" cy="9050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A pink inflatable ring floating in a pool"/>
          <p:cNvSpPr>
            <a:spLocks noGrp="1"/>
          </p:cNvSpPr>
          <p:nvPr>
            <p:ph type="pic" sz="half" idx="23"/>
          </p:nvPr>
        </p:nvSpPr>
        <p:spPr>
          <a:xfrm>
            <a:off x="-1" y="6326054"/>
            <a:ext cx="12065001" cy="80433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Miami Beach palm trees against a pink sky after sunset with art deco buildings in the background"/>
          <p:cNvSpPr>
            <a:spLocks noGrp="1"/>
          </p:cNvSpPr>
          <p:nvPr>
            <p:ph type="pic" idx="21"/>
          </p:nvPr>
        </p:nvSpPr>
        <p:spPr>
          <a:xfrm>
            <a:off x="-368300" y="-482600"/>
            <a:ext cx="25133300" cy="167527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ow angle view of a building and palm trees under a bright sky"/>
          <p:cNvSpPr>
            <a:spLocks noGrp="1"/>
          </p:cNvSpPr>
          <p:nvPr>
            <p:ph type="pic" idx="21"/>
          </p:nvPr>
        </p:nvSpPr>
        <p:spPr>
          <a:xfrm>
            <a:off x="-254000" y="-3937000"/>
            <a:ext cx="24980900" cy="187399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31" name="Low angle view of a palm tree with Dubai’s skyscrapers in the background"/>
          <p:cNvSpPr>
            <a:spLocks noGrp="1"/>
          </p:cNvSpPr>
          <p:nvPr>
            <p:ph type="pic" idx="21"/>
          </p:nvPr>
        </p:nvSpPr>
        <p:spPr>
          <a:xfrm>
            <a:off x="14033251" y="-897806"/>
            <a:ext cx="10349536" cy="155116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4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793706" y="12981031"/>
            <a:ext cx="361189" cy="4041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54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5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64" name="A blue and white director’s chair beside a pool with a floating blue inflatable ring"/>
          <p:cNvSpPr>
            <a:spLocks noGrp="1"/>
          </p:cNvSpPr>
          <p:nvPr>
            <p:ph type="pic" idx="21"/>
          </p:nvPr>
        </p:nvSpPr>
        <p:spPr>
          <a:xfrm>
            <a:off x="14034290" y="-250431"/>
            <a:ext cx="10358781" cy="142295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6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67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68" name="Slide Subtitle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z="3395" spc="-101"/>
            </a:lvl1pPr>
          </a:lstStyle>
          <a:p>
            <a:r>
              <a:t>Slide Subtitle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z="10200" spc="-408"/>
            </a:lvl1pPr>
          </a:lstStyle>
          <a:p>
            <a:r>
              <a:t>Section Title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85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86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Slide Subtitle </a:t>
            </a:r>
          </a:p>
        </p:txBody>
      </p:sp>
      <p:sp>
        <p:nvSpPr>
          <p:cNvPr id="87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96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97" name="Agenda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Agenda Subtitle</a:t>
            </a:r>
          </a:p>
        </p:txBody>
      </p:sp>
      <p:sp>
        <p:nvSpPr>
          <p:cNvPr id="9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Agenda Title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797516" y="12979146"/>
            <a:ext cx="361189" cy="404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3428914">
              <a:lnSpc>
                <a:spcPct val="100000"/>
              </a:lnSpc>
              <a:spcBef>
                <a:spcPts val="0"/>
              </a:spcBef>
              <a:tabLst/>
              <a:defRPr sz="1800" spc="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floser/hitters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floser/hitters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floser/hitters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troducción"/>
          <p:cNvSpPr txBox="1">
            <a:spLocks noGrp="1"/>
          </p:cNvSpPr>
          <p:nvPr>
            <p:ph type="title"/>
          </p:nvPr>
        </p:nvSpPr>
        <p:spPr>
          <a:xfrm>
            <a:off x="4894830" y="2546014"/>
            <a:ext cx="18326247" cy="4699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Árboles de decisión</a:t>
            </a:r>
          </a:p>
        </p:txBody>
      </p:sp>
      <p:sp>
        <p:nvSpPr>
          <p:cNvPr id="161" name="Aprendizaje de Maquina I - CEIA - FIUBA"/>
          <p:cNvSpPr txBox="1">
            <a:spLocks noGrp="1"/>
          </p:cNvSpPr>
          <p:nvPr>
            <p:ph type="body" sz="quarter" idx="1"/>
          </p:nvPr>
        </p:nvSpPr>
        <p:spPr>
          <a:xfrm>
            <a:off x="4894830" y="7417416"/>
            <a:ext cx="18326247" cy="1402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Aprendizaje de Maquina - CEIA - FIUBA </a:t>
            </a:r>
          </a:p>
        </p:txBody>
      </p:sp>
      <p:sp>
        <p:nvSpPr>
          <p:cNvPr id="163" name="Dr. Ing. Facundo Adrián Lucianna"/>
          <p:cNvSpPr txBox="1"/>
          <p:nvPr/>
        </p:nvSpPr>
        <p:spPr>
          <a:xfrm>
            <a:off x="1502215" y="11391254"/>
            <a:ext cx="18326247" cy="2088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84200">
              <a:lnSpc>
                <a:spcPct val="100000"/>
              </a:lnSpc>
              <a:spcBef>
                <a:spcPts val="3300"/>
              </a:spcBef>
              <a:tabLst/>
              <a:defRPr sz="4000" spc="0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Dr. Ing. Facundo Adrián Lucianna</a:t>
            </a:r>
          </a:p>
          <a:p>
            <a:r>
              <a:rPr lang="es-ES_tradnl" dirty="0">
                <a:solidFill>
                  <a:schemeClr val="tx1"/>
                </a:solidFill>
              </a:rPr>
              <a:t>Esp. Lic. María Carina Roldán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7EF714-3C65-351E-394B-812CA71A9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15" y="5403850"/>
            <a:ext cx="28956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9382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upport Vector Machine en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>
            <a:lvl1pPr defTabSz="479044">
              <a:defRPr sz="8200" spc="-328"/>
            </a:lvl1pPr>
          </a:lstStyle>
          <a:p>
            <a:r>
              <a:rPr lang="es-ES_tradnl"/>
              <a:t>Support Vector Machine en regresión</a:t>
            </a:r>
          </a:p>
        </p:txBody>
      </p:sp>
      <p:sp>
        <p:nvSpPr>
          <p:cNvPr id="203" name="La restricción es:"/>
          <p:cNvSpPr txBox="1"/>
          <p:nvPr/>
        </p:nvSpPr>
        <p:spPr>
          <a:xfrm>
            <a:off x="10275011" y="7416410"/>
            <a:ext cx="13312900" cy="66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600" spc="-45"/>
            </a:lvl1pPr>
          </a:lstStyle>
          <a:p>
            <a:r>
              <a:rPr lang="es-ES_tradnl" dirty="0"/>
              <a:t>La restricción es:</a:t>
            </a:r>
          </a:p>
        </p:txBody>
      </p:sp>
      <p:pic>
        <p:nvPicPr>
          <p:cNvPr id="207" name="text15dsds973.png" descr="text15dsds9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22" y="5010846"/>
            <a:ext cx="7650707" cy="766142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70E0D9-DFAD-510A-A1F3-6BD1EC177233}"/>
                  </a:ext>
                </a:extLst>
              </p:cNvPr>
              <p:cNvSpPr txBox="1"/>
              <p:nvPr/>
            </p:nvSpPr>
            <p:spPr>
              <a:xfrm>
                <a:off x="10275011" y="5466590"/>
                <a:ext cx="3774174" cy="14468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70E0D9-DFAD-510A-A1F3-6BD1EC177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011" y="5466590"/>
                <a:ext cx="3774174" cy="1446806"/>
              </a:xfrm>
              <a:prstGeom prst="rect">
                <a:avLst/>
              </a:prstGeom>
              <a:blipFill>
                <a:blip r:embed="rId3"/>
                <a:stretch>
                  <a:fillRect l="-49329" t="-153043" b="-21130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ADF01A-332B-5A40-4902-AACE1A2E91DF}"/>
                  </a:ext>
                </a:extLst>
              </p:cNvPr>
              <p:cNvSpPr txBox="1"/>
              <p:nvPr/>
            </p:nvSpPr>
            <p:spPr>
              <a:xfrm>
                <a:off x="15648427" y="5862481"/>
                <a:ext cx="2203552" cy="5954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ADF01A-332B-5A40-4902-AACE1A2E9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8427" y="5862481"/>
                <a:ext cx="2203552" cy="595419"/>
              </a:xfrm>
              <a:prstGeom prst="rect">
                <a:avLst/>
              </a:prstGeom>
              <a:blipFill>
                <a:blip r:embed="rId4"/>
                <a:stretch>
                  <a:fillRect l="-2874" t="-2083" r="-575" b="-145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4F0E17-706A-631E-5C83-227E7EB00D4E}"/>
                  </a:ext>
                </a:extLst>
              </p:cNvPr>
              <p:cNvSpPr txBox="1"/>
              <p:nvPr/>
            </p:nvSpPr>
            <p:spPr>
              <a:xfrm>
                <a:off x="19191906" y="5892475"/>
                <a:ext cx="2787045" cy="5950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4F0E17-706A-631E-5C83-227E7EB00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1906" y="5892475"/>
                <a:ext cx="2787045" cy="595035"/>
              </a:xfrm>
              <a:prstGeom prst="rect">
                <a:avLst/>
              </a:prstGeom>
              <a:blipFill>
                <a:blip r:embed="rId5"/>
                <a:stretch>
                  <a:fillRect l="-3636" b="-42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33DFC-9D3B-E452-92D4-D8AE313219E8}"/>
                  </a:ext>
                </a:extLst>
              </p:cNvPr>
              <p:cNvSpPr txBox="1"/>
              <p:nvPr/>
            </p:nvSpPr>
            <p:spPr>
              <a:xfrm>
                <a:off x="10275011" y="8841560"/>
                <a:ext cx="7319824" cy="7677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_tradnl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+&lt;</m:t>
                          </m:r>
                          <m:acc>
                            <m:accPr>
                              <m:chr m:val="⃗"/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es-ES_tradnl" sz="4000" b="0" i="0" u="none" strike="noStrike" cap="none" spc="-26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raphik Compact Regular"/>
                  <a:ea typeface="Graphik Compact Regular"/>
                  <a:cs typeface="Graphik Compact Regular"/>
                  <a:sym typeface="Graphik Compact Regular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E33DFC-9D3B-E452-92D4-D8AE31321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011" y="8841560"/>
                <a:ext cx="7319824" cy="767774"/>
              </a:xfrm>
              <a:prstGeom prst="rect">
                <a:avLst/>
              </a:prstGeom>
              <a:blipFill>
                <a:blip r:embed="rId6"/>
                <a:stretch>
                  <a:fillRect l="-1560" t="-47541" b="-114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6333FC-6022-160E-6AD1-7057120B2D95}"/>
                  </a:ext>
                </a:extLst>
              </p:cNvPr>
              <p:cNvSpPr txBox="1"/>
              <p:nvPr/>
            </p:nvSpPr>
            <p:spPr>
              <a:xfrm>
                <a:off x="10122020" y="9981696"/>
                <a:ext cx="7625806" cy="7677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_tradnl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+&lt;</m:t>
                          </m:r>
                          <m:acc>
                            <m:accPr>
                              <m:chr m:val="⃗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_tradnl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kumimoji="0" lang="es-ES_tradnl" sz="4000" b="0" i="0" u="none" strike="noStrike" cap="none" spc="-26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Graphik Compact Regular"/>
                  <a:ea typeface="Graphik Compact Regular"/>
                  <a:cs typeface="Graphik Compact Regular"/>
                  <a:sym typeface="Graphik Compact Regular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6333FC-6022-160E-6AD1-7057120B2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020" y="9981696"/>
                <a:ext cx="7625806" cy="767774"/>
              </a:xfrm>
              <a:prstGeom prst="rect">
                <a:avLst/>
              </a:prstGeom>
              <a:blipFill>
                <a:blip r:embed="rId7"/>
                <a:stretch>
                  <a:fillRect t="-45161" b="-112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5A0E6B-0B47-09AE-40B1-4CC948FC780C}"/>
                  </a:ext>
                </a:extLst>
              </p:cNvPr>
              <p:cNvSpPr txBox="1"/>
              <p:nvPr/>
            </p:nvSpPr>
            <p:spPr>
              <a:xfrm>
                <a:off x="19191906" y="9386661"/>
                <a:ext cx="2787045" cy="5950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5A0E6B-0B47-09AE-40B1-4CC948FC7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1906" y="9386661"/>
                <a:ext cx="2787045" cy="595035"/>
              </a:xfrm>
              <a:prstGeom prst="rect">
                <a:avLst/>
              </a:prstGeom>
              <a:blipFill>
                <a:blip r:embed="rId8"/>
                <a:stretch>
                  <a:fillRect l="-3636" b="-42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224DAB6-96D4-2A0B-3321-C41630899DC3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10</a:t>
            </a:fld>
            <a:endParaRPr lang="en-US" sz="2800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FCA60C4-9EB2-307C-8C00-25474AC0A414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Arboles de decisión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Árboles de decisión</a:t>
            </a:r>
          </a:p>
        </p:txBody>
      </p:sp>
    </p:spTree>
    <p:extLst>
      <p:ext uri="{BB962C8B-B14F-4D97-AF65-F5344CB8AC3E}">
        <p14:creationId xmlns:p14="http://schemas.microsoft.com/office/powerpoint/2010/main" val="314389692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Arboles de deci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Árboles de decisión</a:t>
            </a:r>
          </a:p>
        </p:txBody>
      </p:sp>
      <p:sp>
        <p:nvSpPr>
          <p:cNvPr id="321" name="Los árboles de clasificación y regresión, conocidos como CART (Classification and Regression Trees), son una poderosa técnica de aprendizaje automático que se utiliza ampliamente para resolver problemas tanto de clasificación como de regresión.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Los árboles de clasificación y regresión, conocidos como CART (</a:t>
            </a:r>
            <a:r>
              <a:rPr lang="es-ES_tradnl" dirty="0" err="1"/>
              <a:t>Classification</a:t>
            </a:r>
            <a:r>
              <a:rPr lang="es-ES_tradnl" dirty="0"/>
              <a:t> and </a:t>
            </a:r>
            <a:r>
              <a:rPr lang="es-ES_tradnl" dirty="0" err="1"/>
              <a:t>Regression</a:t>
            </a:r>
            <a:r>
              <a:rPr lang="es-ES_tradnl" dirty="0"/>
              <a:t> </a:t>
            </a:r>
            <a:r>
              <a:rPr lang="es-ES_tradnl" dirty="0" err="1"/>
              <a:t>Trees</a:t>
            </a:r>
            <a:r>
              <a:rPr lang="es-ES_tradnl" dirty="0"/>
              <a:t>), son una poderosa técnica de aprendizaje automático que se utiliza ampliamente para resolver problemas tanto de clasificación como de regresión.</a:t>
            </a:r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Los árboles CART son modelos de decisión que emplean una estructura jerárquica en forma de árbol para realizar predicciones basadas en reglas lógicas sencillas y fáciles de interpretar.</a:t>
            </a:r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84886">
              <a:spcBef>
                <a:spcPts val="2700"/>
              </a:spcBef>
              <a:defRPr sz="3818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322" name="Arboles de regresión"/>
          <p:cNvSpPr txBox="1"/>
          <p:nvPr/>
        </p:nvSpPr>
        <p:spPr>
          <a:xfrm>
            <a:off x="12959836" y="9467638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Arboles de regresión</a:t>
            </a:r>
          </a:p>
        </p:txBody>
      </p:sp>
      <p:sp>
        <p:nvSpPr>
          <p:cNvPr id="323" name="Arboles de clasificación"/>
          <p:cNvSpPr txBox="1"/>
          <p:nvPr/>
        </p:nvSpPr>
        <p:spPr>
          <a:xfrm>
            <a:off x="5566350" y="9467638"/>
            <a:ext cx="5416851" cy="656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Arboles de clasificación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2A77FBD-0EEB-326C-84A5-A1475A4269DF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2035FE9-4370-9756-70A5-0773D9AE7D73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12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10816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326" name="Empecemos con un ejemplo sencillo, usando el dataset Hitters (Dato de salarios de jugadores de Beisbol de 1987 y estadísticas deportivas de 1986)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Empecemos con un ejemplo sencillo utilizando el </a:t>
            </a:r>
            <a:r>
              <a:rPr lang="es-ES_tradnl" dirty="0" err="1"/>
              <a:t>dataset</a:t>
            </a:r>
            <a:r>
              <a:rPr lang="es-ES_tradnl" dirty="0"/>
              <a:t> </a:t>
            </a:r>
            <a:r>
              <a:rPr lang="es-ES_tradnl" u="sng" dirty="0">
                <a:hlinkClick r:id="rId2"/>
              </a:rPr>
              <a:t>Hitters</a:t>
            </a:r>
            <a:r>
              <a:rPr lang="es-ES_tradnl" dirty="0"/>
              <a:t>, que contiene datos de salarios de jugadores de béisbol de 1987 y sus estadísticas deportivas de 1986.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327" name="Years &lt; 4.5"/>
          <p:cNvSpPr txBox="1"/>
          <p:nvPr/>
        </p:nvSpPr>
        <p:spPr>
          <a:xfrm>
            <a:off x="10510885" y="6064038"/>
            <a:ext cx="4984257" cy="656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Years &lt; 4.5</a:t>
            </a:r>
          </a:p>
        </p:txBody>
      </p:sp>
      <p:sp>
        <p:nvSpPr>
          <p:cNvPr id="328" name="Hits &lt; 117.5"/>
          <p:cNvSpPr txBox="1"/>
          <p:nvPr/>
        </p:nvSpPr>
        <p:spPr>
          <a:xfrm>
            <a:off x="13304884" y="8513188"/>
            <a:ext cx="4984257" cy="656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Hits &lt; 117.5</a:t>
            </a:r>
          </a:p>
        </p:txBody>
      </p:sp>
      <p:sp>
        <p:nvSpPr>
          <p:cNvPr id="329" name="6.74 ($845.560)"/>
          <p:cNvSpPr txBox="1"/>
          <p:nvPr/>
        </p:nvSpPr>
        <p:spPr>
          <a:xfrm>
            <a:off x="16175085" y="10790721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6.74 ($845.560)</a:t>
            </a:r>
          </a:p>
        </p:txBody>
      </p:sp>
      <p:sp>
        <p:nvSpPr>
          <p:cNvPr id="330" name="6.00 ($403.428)"/>
          <p:cNvSpPr txBox="1"/>
          <p:nvPr/>
        </p:nvSpPr>
        <p:spPr>
          <a:xfrm>
            <a:off x="10510885" y="10790721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6.00 ($403.428)</a:t>
            </a:r>
          </a:p>
        </p:txBody>
      </p:sp>
      <p:sp>
        <p:nvSpPr>
          <p:cNvPr id="331" name="5.11 ($165.174)"/>
          <p:cNvSpPr txBox="1"/>
          <p:nvPr/>
        </p:nvSpPr>
        <p:spPr>
          <a:xfrm>
            <a:off x="4508019" y="8513188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5.11 ($165.174)</a:t>
            </a:r>
          </a:p>
        </p:txBody>
      </p:sp>
      <p:sp>
        <p:nvSpPr>
          <p:cNvPr id="332" name="Line"/>
          <p:cNvSpPr/>
          <p:nvPr/>
        </p:nvSpPr>
        <p:spPr>
          <a:xfrm flipH="1">
            <a:off x="7145204" y="6896109"/>
            <a:ext cx="5399155" cy="1406062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3" name="Line"/>
          <p:cNvSpPr/>
          <p:nvPr/>
        </p:nvSpPr>
        <p:spPr>
          <a:xfrm>
            <a:off x="13979103" y="6881718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4" name="Line"/>
          <p:cNvSpPr/>
          <p:nvPr/>
        </p:nvSpPr>
        <p:spPr>
          <a:xfrm>
            <a:off x="16557203" y="9309575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5" name="Line"/>
          <p:cNvSpPr/>
          <p:nvPr/>
        </p:nvSpPr>
        <p:spPr>
          <a:xfrm flipH="1">
            <a:off x="13210753" y="9311179"/>
            <a:ext cx="2089102" cy="1379217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" name="Se predice el logaritmos del salario (tiene una distribución mas de campana). Years es años jugando en las ligas. Hits es el numero de hits que realizó el año pasado.">
            <a:extLst>
              <a:ext uri="{FF2B5EF4-FFF2-40B4-BE49-F238E27FC236}">
                <a16:creationId xmlns:a16="http://schemas.microsoft.com/office/drawing/2014/main" id="{D65328CF-49A2-F84D-73EB-273643EBE98B}"/>
              </a:ext>
            </a:extLst>
          </p:cNvPr>
          <p:cNvSpPr txBox="1"/>
          <p:nvPr/>
        </p:nvSpPr>
        <p:spPr>
          <a:xfrm>
            <a:off x="1178848" y="12137465"/>
            <a:ext cx="22026304" cy="85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 spc="-29"/>
            </a:pPr>
            <a:r>
              <a:rPr lang="es-ES_tradnl" dirty="0"/>
              <a:t>En este caso, se predice el logaritmo del salario (ya que su distribución es más cercana a una forma de campana). </a:t>
            </a:r>
            <a:r>
              <a:rPr lang="es-ES_tradnl" dirty="0" err="1"/>
              <a:t>Years</a:t>
            </a:r>
            <a:r>
              <a:rPr lang="es-ES_tradnl" dirty="0"/>
              <a:t> representa los años jugando en las ligas, mientras que Hits indica el número de hits logrados durante el año anterior.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ED560FF-9DE5-B4C6-A820-A40AEAF104CF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13</a:t>
            </a:fld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88EE3-40DB-4201-AA28-DB1CFA094ECA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  <p:extLst>
      <p:ext uri="{BB962C8B-B14F-4D97-AF65-F5344CB8AC3E}">
        <p14:creationId xmlns:p14="http://schemas.microsoft.com/office/powerpoint/2010/main" val="127927312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345" name="Line"/>
          <p:cNvSpPr/>
          <p:nvPr/>
        </p:nvSpPr>
        <p:spPr>
          <a:xfrm flipH="1">
            <a:off x="7145204" y="6896109"/>
            <a:ext cx="5399155" cy="1406062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6" name="Line"/>
          <p:cNvSpPr/>
          <p:nvPr/>
        </p:nvSpPr>
        <p:spPr>
          <a:xfrm>
            <a:off x="13979103" y="6881718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7" name="Line"/>
          <p:cNvSpPr/>
          <p:nvPr/>
        </p:nvSpPr>
        <p:spPr>
          <a:xfrm>
            <a:off x="16557203" y="9309575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48" name="Line"/>
          <p:cNvSpPr/>
          <p:nvPr/>
        </p:nvSpPr>
        <p:spPr>
          <a:xfrm flipH="1">
            <a:off x="13210753" y="9311179"/>
            <a:ext cx="2089102" cy="1379217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50" name="R1 = {X | Years &lt; 4.5}"/>
          <p:cNvSpPr txBox="1"/>
          <p:nvPr/>
        </p:nvSpPr>
        <p:spPr>
          <a:xfrm>
            <a:off x="5682293" y="9267730"/>
            <a:ext cx="2635708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R1 = {X | Years &lt; 4.5}</a:t>
            </a:r>
          </a:p>
        </p:txBody>
      </p:sp>
      <p:sp>
        <p:nvSpPr>
          <p:cNvPr id="351" name="R2 = {X | Years &gt;= 4.5, Hits&lt;117.5}"/>
          <p:cNvSpPr txBox="1"/>
          <p:nvPr/>
        </p:nvSpPr>
        <p:spPr>
          <a:xfrm>
            <a:off x="10915958" y="11545263"/>
            <a:ext cx="4174110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R2 = {X | Years &gt;= 4.5, Hits&lt;117.5}</a:t>
            </a:r>
          </a:p>
        </p:txBody>
      </p:sp>
      <p:sp>
        <p:nvSpPr>
          <p:cNvPr id="352" name="R3 = {X | Years &gt;= 4.5, Hits&gt;=117.5}"/>
          <p:cNvSpPr txBox="1"/>
          <p:nvPr/>
        </p:nvSpPr>
        <p:spPr>
          <a:xfrm>
            <a:off x="16505039" y="11535807"/>
            <a:ext cx="4324351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R3 = {X | Years &gt;= 4.5, Hits&gt;=117.5}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2B6EAB1-846D-1F58-497F-4E03BE62F8E8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14</a:t>
            </a:fld>
            <a:endParaRPr lang="en-US" sz="2800" dirty="0"/>
          </a:p>
        </p:txBody>
      </p:sp>
      <p:sp>
        <p:nvSpPr>
          <p:cNvPr id="4" name="Years &lt; 4.5">
            <a:extLst>
              <a:ext uri="{FF2B5EF4-FFF2-40B4-BE49-F238E27FC236}">
                <a16:creationId xmlns:a16="http://schemas.microsoft.com/office/drawing/2014/main" id="{BF7DD71F-89C1-3B57-D5D0-A6EAA3C04EC6}"/>
              </a:ext>
            </a:extLst>
          </p:cNvPr>
          <p:cNvSpPr txBox="1"/>
          <p:nvPr/>
        </p:nvSpPr>
        <p:spPr>
          <a:xfrm>
            <a:off x="10510885" y="6064038"/>
            <a:ext cx="4984257" cy="656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Years &lt; 4.5</a:t>
            </a:r>
          </a:p>
        </p:txBody>
      </p:sp>
      <p:sp>
        <p:nvSpPr>
          <p:cNvPr id="5" name="Hits &lt; 117.5">
            <a:extLst>
              <a:ext uri="{FF2B5EF4-FFF2-40B4-BE49-F238E27FC236}">
                <a16:creationId xmlns:a16="http://schemas.microsoft.com/office/drawing/2014/main" id="{7DC8CC40-344F-6CDF-8453-B34CA6C6FADD}"/>
              </a:ext>
            </a:extLst>
          </p:cNvPr>
          <p:cNvSpPr txBox="1"/>
          <p:nvPr/>
        </p:nvSpPr>
        <p:spPr>
          <a:xfrm>
            <a:off x="13304884" y="8513188"/>
            <a:ext cx="4984257" cy="656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Hits &lt; 117.5</a:t>
            </a:r>
          </a:p>
        </p:txBody>
      </p:sp>
      <p:sp>
        <p:nvSpPr>
          <p:cNvPr id="6" name="6.74 ($845.560)">
            <a:extLst>
              <a:ext uri="{FF2B5EF4-FFF2-40B4-BE49-F238E27FC236}">
                <a16:creationId xmlns:a16="http://schemas.microsoft.com/office/drawing/2014/main" id="{778B9509-6D48-FA4E-CCE5-ADAC761227C9}"/>
              </a:ext>
            </a:extLst>
          </p:cNvPr>
          <p:cNvSpPr txBox="1"/>
          <p:nvPr/>
        </p:nvSpPr>
        <p:spPr>
          <a:xfrm>
            <a:off x="16175085" y="10790721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6.74 ($845.560)</a:t>
            </a:r>
          </a:p>
        </p:txBody>
      </p:sp>
      <p:sp>
        <p:nvSpPr>
          <p:cNvPr id="7" name="6.00 ($403.428)">
            <a:extLst>
              <a:ext uri="{FF2B5EF4-FFF2-40B4-BE49-F238E27FC236}">
                <a16:creationId xmlns:a16="http://schemas.microsoft.com/office/drawing/2014/main" id="{930E09ED-ECFC-BE6A-66EE-F05F17C6EBCB}"/>
              </a:ext>
            </a:extLst>
          </p:cNvPr>
          <p:cNvSpPr txBox="1"/>
          <p:nvPr/>
        </p:nvSpPr>
        <p:spPr>
          <a:xfrm>
            <a:off x="10510885" y="10790721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6.00 ($403.428)</a:t>
            </a:r>
          </a:p>
        </p:txBody>
      </p:sp>
      <p:sp>
        <p:nvSpPr>
          <p:cNvPr id="8" name="5.11 ($165.174)">
            <a:extLst>
              <a:ext uri="{FF2B5EF4-FFF2-40B4-BE49-F238E27FC236}">
                <a16:creationId xmlns:a16="http://schemas.microsoft.com/office/drawing/2014/main" id="{25C88842-09E9-7B79-49AD-39EC769CE868}"/>
              </a:ext>
            </a:extLst>
          </p:cNvPr>
          <p:cNvSpPr txBox="1"/>
          <p:nvPr/>
        </p:nvSpPr>
        <p:spPr>
          <a:xfrm>
            <a:off x="4508019" y="8513188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5.11 ($165.174)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0D9E940-E018-6BF8-42BE-59AA88871FC6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  <p:sp>
        <p:nvSpPr>
          <p:cNvPr id="12" name="Empecemos con un ejemplo sencillo, usando el dataset Hitters (Dato de salarios de jugadores de Beisbol de 1987 y estadísticas deportivas de 1986)">
            <a:extLst>
              <a:ext uri="{FF2B5EF4-FFF2-40B4-BE49-F238E27FC236}">
                <a16:creationId xmlns:a16="http://schemas.microsoft.com/office/drawing/2014/main" id="{3636E157-8058-80E5-91B9-381366DC146B}"/>
              </a:ext>
            </a:extLst>
          </p:cNvPr>
          <p:cNvSpPr txBox="1">
            <a:spLocks/>
          </p:cNvSpPr>
          <p:nvPr/>
        </p:nvSpPr>
        <p:spPr>
          <a:xfrm>
            <a:off x="1295400" y="3710394"/>
            <a:ext cx="21869400" cy="9532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584200" rtl="0" latinLnBrk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  <a:lvl2pPr marL="0" marR="0" indent="457200" algn="l" defTabSz="584200" rtl="0" latinLnBrk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Graphik-SemiboldItalic"/>
                <a:ea typeface="Graphik-SemiboldItalic"/>
                <a:cs typeface="Graphik-SemiboldItalic"/>
                <a:sym typeface="Graphik Semibold"/>
              </a:defRPr>
            </a:lvl2pPr>
            <a:lvl3pPr marL="0" marR="0" indent="914400" algn="l" defTabSz="584200" rtl="0" latinLnBrk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Graphik-SemiboldItalic"/>
                <a:ea typeface="Graphik-SemiboldItalic"/>
                <a:cs typeface="Graphik-SemiboldItalic"/>
                <a:sym typeface="Graphik Semibold"/>
              </a:defRPr>
            </a:lvl3pPr>
            <a:lvl4pPr marL="0" marR="0" indent="1371600" algn="l" defTabSz="584200" rtl="0" latinLnBrk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Graphik-SemiboldItalic"/>
                <a:ea typeface="Graphik-SemiboldItalic"/>
                <a:cs typeface="Graphik-SemiboldItalic"/>
                <a:sym typeface="Graphik Semibold"/>
              </a:defRPr>
            </a:lvl4pPr>
            <a:lvl5pPr marL="0" marR="0" indent="1828800" algn="l" defTabSz="584200" rtl="0" latinLnBrk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Graphik-SemiboldItalic"/>
                <a:ea typeface="Graphik-SemiboldItalic"/>
                <a:cs typeface="Graphik-SemiboldItalic"/>
                <a:sym typeface="Graphik Semibold"/>
              </a:defRPr>
            </a:lvl5pPr>
            <a:lvl6pPr marL="0" marR="0" indent="22860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all" spc="-104" baseline="0">
                <a:solidFill>
                  <a:srgbClr val="000000"/>
                </a:solidFill>
                <a:uFillTx/>
                <a:latin typeface="Graphik-SemiboldItalic"/>
                <a:ea typeface="Graphik-SemiboldItalic"/>
                <a:cs typeface="Graphik-SemiboldItalic"/>
                <a:sym typeface="Graphik Semibold"/>
              </a:defRPr>
            </a:lvl6pPr>
            <a:lvl7pPr marL="0" marR="0" indent="27432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all" spc="-104" baseline="0">
                <a:solidFill>
                  <a:srgbClr val="000000"/>
                </a:solidFill>
                <a:uFillTx/>
                <a:latin typeface="Graphik-SemiboldItalic"/>
                <a:ea typeface="Graphik-SemiboldItalic"/>
                <a:cs typeface="Graphik-SemiboldItalic"/>
                <a:sym typeface="Graphik Semibold"/>
              </a:defRPr>
            </a:lvl7pPr>
            <a:lvl8pPr marL="0" marR="0" indent="32004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all" spc="-104" baseline="0">
                <a:solidFill>
                  <a:srgbClr val="000000"/>
                </a:solidFill>
                <a:uFillTx/>
                <a:latin typeface="Graphik-SemiboldItalic"/>
                <a:ea typeface="Graphik-SemiboldItalic"/>
                <a:cs typeface="Graphik-SemiboldItalic"/>
                <a:sym typeface="Graphik Semibold"/>
              </a:defRPr>
            </a:lvl8pPr>
            <a:lvl9pPr marL="0" marR="0" indent="365760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all" spc="-104" baseline="0">
                <a:solidFill>
                  <a:srgbClr val="000000"/>
                </a:solidFill>
                <a:uFillTx/>
                <a:latin typeface="Graphik-SemiboldItalic"/>
                <a:ea typeface="Graphik-SemiboldItalic"/>
                <a:cs typeface="Graphik-SemiboldItalic"/>
                <a:sym typeface="Graphik Semibold"/>
              </a:defRPr>
            </a:lvl9pPr>
          </a:lstStyle>
          <a:p>
            <a:pPr hangingPunct="1"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sz="4600">
                <a:latin typeface="Graphik Compact Regular"/>
                <a:ea typeface="Graphik Compact Regular"/>
                <a:cs typeface="Graphik Compact Regular"/>
                <a:sym typeface="Graphik Compact Regular"/>
              </a:rPr>
              <a:t>Empecemos con un ejemplo sencillo utilizando el dataset </a:t>
            </a:r>
            <a:r>
              <a:rPr lang="es-ES_tradnl" sz="4600" u="sng">
                <a:latin typeface="Graphik Compact Regular"/>
                <a:ea typeface="Graphik Compact Regular"/>
                <a:cs typeface="Graphik Compact Regular"/>
                <a:sym typeface="Graphik Compact Regular"/>
                <a:hlinkClick r:id="rId2"/>
              </a:rPr>
              <a:t>Hitters</a:t>
            </a:r>
            <a:r>
              <a:rPr lang="es-ES_tradnl" sz="4600">
                <a:latin typeface="Graphik Compact Regular"/>
                <a:ea typeface="Graphik Compact Regular"/>
                <a:cs typeface="Graphik Compact Regular"/>
                <a:sym typeface="Graphik Compact Regular"/>
              </a:rPr>
              <a:t>, que contiene datos de salarios de jugadores de béisbol de 1987 y sus estadísticas deportivas de 1986.</a:t>
            </a:r>
          </a:p>
          <a:p>
            <a:pPr hangingPunct="1"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sz="4600">
              <a:latin typeface="Graphik Compact Regular"/>
              <a:ea typeface="Graphik Compact Regular"/>
              <a:cs typeface="Graphik Compact Regular"/>
              <a:sym typeface="Graphik Compact Regular"/>
            </a:endParaRPr>
          </a:p>
          <a:p>
            <a:pPr hangingPunct="1"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sz="4600">
              <a:latin typeface="Graphik Compact Regular"/>
              <a:ea typeface="Graphik Compact Regular"/>
              <a:cs typeface="Graphik Compact Regular"/>
              <a:sym typeface="Graphik Compact Regular"/>
            </a:endParaRPr>
          </a:p>
          <a:p>
            <a:pPr hangingPunct="1"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sz="4600">
              <a:latin typeface="Graphik Compact Regular"/>
              <a:ea typeface="Graphik Compact Regular"/>
              <a:cs typeface="Graphik Compact Regular"/>
              <a:sym typeface="Graphik Compact Regular"/>
            </a:endParaRPr>
          </a:p>
          <a:p>
            <a:pPr hangingPunct="1"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sz="4600" dirty="0">
              <a:latin typeface="Graphik Compact Regular"/>
              <a:ea typeface="Graphik Compact Regular"/>
              <a:cs typeface="Graphik Compact Regular"/>
              <a:sym typeface="Graphik Compact Regular"/>
            </a:endParaRPr>
          </a:p>
        </p:txBody>
      </p:sp>
      <p:sp>
        <p:nvSpPr>
          <p:cNvPr id="13" name="Se predice el logaritmos del salario (tiene una distribución mas de campana). Years es años jugando en las ligas. Hits es el numero de hits que realizó el año pasado.">
            <a:extLst>
              <a:ext uri="{FF2B5EF4-FFF2-40B4-BE49-F238E27FC236}">
                <a16:creationId xmlns:a16="http://schemas.microsoft.com/office/drawing/2014/main" id="{BE6913EE-FC15-EF42-3B3F-42835C3968DD}"/>
              </a:ext>
            </a:extLst>
          </p:cNvPr>
          <p:cNvSpPr txBox="1"/>
          <p:nvPr/>
        </p:nvSpPr>
        <p:spPr>
          <a:xfrm>
            <a:off x="1178848" y="12137465"/>
            <a:ext cx="22026304" cy="85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 spc="-29"/>
            </a:pPr>
            <a:r>
              <a:rPr lang="es-ES_tradnl" dirty="0"/>
              <a:t>En este caso, se predice el logaritmo del salario (ya que su distribución es más cercana a una forma de campana). </a:t>
            </a:r>
            <a:r>
              <a:rPr lang="es-ES_tradnl" dirty="0" err="1"/>
              <a:t>Years</a:t>
            </a:r>
            <a:r>
              <a:rPr lang="es-ES_tradnl" dirty="0"/>
              <a:t> representa los años jugando en las ligas, mientras que Hits indica el número de hits logrados durante el año anterior.</a:t>
            </a:r>
          </a:p>
        </p:txBody>
      </p:sp>
    </p:spTree>
    <p:extLst>
      <p:ext uri="{BB962C8B-B14F-4D97-AF65-F5344CB8AC3E}">
        <p14:creationId xmlns:p14="http://schemas.microsoft.com/office/powerpoint/2010/main" val="83792924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pic>
        <p:nvPicPr>
          <p:cNvPr id="355" name="output.png" descr="outpu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261" y="3573991"/>
            <a:ext cx="10353678" cy="995925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5F3144D-8CB4-3F05-8DE2-914DCD3F6BD5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15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B028245-95E5-0B33-6B08-52A3DDF18FB5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  <p:extLst>
      <p:ext uri="{BB962C8B-B14F-4D97-AF65-F5344CB8AC3E}">
        <p14:creationId xmlns:p14="http://schemas.microsoft.com/office/powerpoint/2010/main" val="260290942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358" name="Empecemos con un ejemplo sencillo, usando el dataset Hitters (Dato de salarios de jugadores de Beisbol de 1987 y estadísticas deportivas de 1986)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Empecemos con un ejemplo sencillo, usando el </a:t>
            </a:r>
            <a:r>
              <a:rPr lang="es-ES_tradnl" dirty="0" err="1"/>
              <a:t>dataset</a:t>
            </a:r>
            <a:r>
              <a:rPr lang="es-ES_tradnl" dirty="0"/>
              <a:t> </a:t>
            </a:r>
            <a:r>
              <a:rPr lang="es-ES_tradnl" u="sng" dirty="0">
                <a:hlinkClick r:id="rId2"/>
              </a:rPr>
              <a:t>Hitters</a:t>
            </a:r>
            <a:r>
              <a:rPr lang="es-ES_tradnl" dirty="0"/>
              <a:t> (Dato de salarios de jugadores de Beisbol de 1987 y estadísticas deportivas de 1986)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359" name="Years &lt; 4.5"/>
          <p:cNvSpPr txBox="1"/>
          <p:nvPr/>
        </p:nvSpPr>
        <p:spPr>
          <a:xfrm>
            <a:off x="10510885" y="6064038"/>
            <a:ext cx="4984257" cy="656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Years</a:t>
            </a:r>
            <a:r>
              <a:rPr lang="es-ES_tradnl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 &lt; 4.5</a:t>
            </a:r>
          </a:p>
        </p:txBody>
      </p:sp>
      <p:sp>
        <p:nvSpPr>
          <p:cNvPr id="360" name="Hits &lt; 117.5"/>
          <p:cNvSpPr txBox="1"/>
          <p:nvPr/>
        </p:nvSpPr>
        <p:spPr>
          <a:xfrm>
            <a:off x="13304884" y="8513188"/>
            <a:ext cx="4984257" cy="6565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Hits &lt; 117.5</a:t>
            </a:r>
          </a:p>
        </p:txBody>
      </p:sp>
      <p:sp>
        <p:nvSpPr>
          <p:cNvPr id="361" name="6.74 ($845.560)"/>
          <p:cNvSpPr txBox="1"/>
          <p:nvPr/>
        </p:nvSpPr>
        <p:spPr>
          <a:xfrm>
            <a:off x="16175085" y="10790721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6.74 ($845.560)</a:t>
            </a:r>
          </a:p>
        </p:txBody>
      </p:sp>
      <p:sp>
        <p:nvSpPr>
          <p:cNvPr id="362" name="6.00 ($403.428)"/>
          <p:cNvSpPr txBox="1"/>
          <p:nvPr/>
        </p:nvSpPr>
        <p:spPr>
          <a:xfrm>
            <a:off x="10510885" y="10790721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6.00 ($403.428)</a:t>
            </a:r>
          </a:p>
        </p:txBody>
      </p:sp>
      <p:sp>
        <p:nvSpPr>
          <p:cNvPr id="363" name="5.11 ($165.174)"/>
          <p:cNvSpPr txBox="1"/>
          <p:nvPr/>
        </p:nvSpPr>
        <p:spPr>
          <a:xfrm>
            <a:off x="4508019" y="8513188"/>
            <a:ext cx="4984257" cy="656590"/>
          </a:xfrm>
          <a:prstGeom prst="rect">
            <a:avLst/>
          </a:prstGeom>
          <a:solidFill>
            <a:schemeClr val="accent4">
              <a:hueOff val="3712597"/>
              <a:satOff val="-23099"/>
              <a:lumOff val="58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5.11 ($165.174)</a:t>
            </a:r>
          </a:p>
        </p:txBody>
      </p:sp>
      <p:sp>
        <p:nvSpPr>
          <p:cNvPr id="364" name="Line"/>
          <p:cNvSpPr/>
          <p:nvPr/>
        </p:nvSpPr>
        <p:spPr>
          <a:xfrm flipH="1">
            <a:off x="7145204" y="6896109"/>
            <a:ext cx="5399155" cy="1406062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lang="es-ES_tradnl"/>
          </a:p>
        </p:txBody>
      </p:sp>
      <p:sp>
        <p:nvSpPr>
          <p:cNvPr id="365" name="Line"/>
          <p:cNvSpPr/>
          <p:nvPr/>
        </p:nvSpPr>
        <p:spPr>
          <a:xfrm>
            <a:off x="13979103" y="6881718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lang="es-ES_tradnl"/>
          </a:p>
        </p:txBody>
      </p:sp>
      <p:sp>
        <p:nvSpPr>
          <p:cNvPr id="366" name="Line"/>
          <p:cNvSpPr/>
          <p:nvPr/>
        </p:nvSpPr>
        <p:spPr>
          <a:xfrm>
            <a:off x="16557203" y="9309575"/>
            <a:ext cx="1909193" cy="1392652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lang="es-ES_tradnl"/>
          </a:p>
        </p:txBody>
      </p:sp>
      <p:sp>
        <p:nvSpPr>
          <p:cNvPr id="367" name="Line"/>
          <p:cNvSpPr/>
          <p:nvPr/>
        </p:nvSpPr>
        <p:spPr>
          <a:xfrm flipH="1">
            <a:off x="13210753" y="9311179"/>
            <a:ext cx="2089102" cy="1379217"/>
          </a:xfrm>
          <a:prstGeom prst="line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lang="es-ES_tradnl"/>
          </a:p>
        </p:txBody>
      </p:sp>
      <p:sp>
        <p:nvSpPr>
          <p:cNvPr id="368" name="Hoja, Nodo final"/>
          <p:cNvSpPr txBox="1"/>
          <p:nvPr/>
        </p:nvSpPr>
        <p:spPr>
          <a:xfrm>
            <a:off x="4508019" y="9292749"/>
            <a:ext cx="4984257" cy="6565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Hoja, Nodo final</a:t>
            </a:r>
          </a:p>
        </p:txBody>
      </p:sp>
      <p:sp>
        <p:nvSpPr>
          <p:cNvPr id="369" name="Leaf, Terminal node"/>
          <p:cNvSpPr txBox="1"/>
          <p:nvPr/>
        </p:nvSpPr>
        <p:spPr>
          <a:xfrm>
            <a:off x="4508019" y="10072309"/>
            <a:ext cx="4984257" cy="6565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Leaf, Terminal node</a:t>
            </a:r>
          </a:p>
        </p:txBody>
      </p:sp>
      <p:sp>
        <p:nvSpPr>
          <p:cNvPr id="370" name="Rama, Nodo interno"/>
          <p:cNvSpPr txBox="1"/>
          <p:nvPr/>
        </p:nvSpPr>
        <p:spPr>
          <a:xfrm>
            <a:off x="18588085" y="8148489"/>
            <a:ext cx="4984257" cy="6565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Rama, Nodo interno</a:t>
            </a:r>
          </a:p>
        </p:txBody>
      </p:sp>
      <p:sp>
        <p:nvSpPr>
          <p:cNvPr id="371" name="Branch, Internal Nodo"/>
          <p:cNvSpPr txBox="1"/>
          <p:nvPr/>
        </p:nvSpPr>
        <p:spPr>
          <a:xfrm>
            <a:off x="18588085" y="8940754"/>
            <a:ext cx="4984257" cy="65659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3300"/>
              </a:spcBef>
              <a:tabLst/>
              <a:defRPr sz="3600" spc="-72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rPr lang="es-ES_tradnl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Branch, </a:t>
            </a:r>
            <a:r>
              <a:rPr lang="es-ES_tradnl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Internal</a:t>
            </a:r>
            <a:r>
              <a:rPr lang="es-ES_tradnl" b="1" dirty="0">
                <a:solidFill>
                  <a:schemeClr val="tx1">
                    <a:lumMod val="75000"/>
                    <a:lumOff val="25000"/>
                  </a:schemeClr>
                </a:solidFill>
                <a:latin typeface="Graphik Compact" pitchFamily="2" charset="0"/>
              </a:rPr>
              <a:t> Nodo</a:t>
            </a:r>
          </a:p>
        </p:txBody>
      </p:sp>
      <p:sp>
        <p:nvSpPr>
          <p:cNvPr id="372" name="Este árbol de regresión es una sobre simplificación de la verdadero valores de regresión entre Salary, Years y Hits. Sin embargo, tiene sus ventaja porque es mas fácil entender y tienen mejor representación gráfica."/>
          <p:cNvSpPr txBox="1"/>
          <p:nvPr/>
        </p:nvSpPr>
        <p:spPr>
          <a:xfrm>
            <a:off x="1082010" y="11819586"/>
            <a:ext cx="22296180" cy="1051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600" spc="-36"/>
            </a:pPr>
            <a:r>
              <a:rPr lang="es-ES_tradnl" dirty="0"/>
              <a:t>Este árbol de regresión es una simplificación excesiva de la verdadera relación de regresión entre </a:t>
            </a:r>
            <a:r>
              <a:rPr lang="es-ES_tradnl" dirty="0" err="1"/>
              <a:t>Salary</a:t>
            </a:r>
            <a:r>
              <a:rPr lang="es-ES_tradnl" dirty="0"/>
              <a:t>, </a:t>
            </a:r>
            <a:r>
              <a:rPr lang="es-ES_tradnl" dirty="0" err="1"/>
              <a:t>Years</a:t>
            </a:r>
            <a:r>
              <a:rPr lang="es-ES_tradnl" dirty="0"/>
              <a:t> y Hits.</a:t>
            </a:r>
          </a:p>
          <a:p>
            <a:pPr algn="l">
              <a:defRPr sz="3600" spc="-36"/>
            </a:pPr>
            <a:r>
              <a:rPr lang="es-ES_tradnl" dirty="0"/>
              <a:t>Sin embargo, tiene sus ventajas: es más fácil de interpretar y ofrece una representación gráfica más intuitiva.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ADEC77F-F30B-C462-6F05-EF3BED0DFD86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16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BBC59E2-5CA9-9269-8F67-C6A75452DD25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  <p:extLst>
      <p:ext uri="{BB962C8B-B14F-4D97-AF65-F5344CB8AC3E}">
        <p14:creationId xmlns:p14="http://schemas.microsoft.com/office/powerpoint/2010/main" val="332221445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375" name="Como construimos el proceso de construcción del árbol de regresión: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Proceso de construcción de un árbol de regresión:</a:t>
            </a:r>
          </a:p>
          <a:p>
            <a:pPr marL="1022350" indent="-1022350">
              <a:buSzPct val="100000"/>
              <a:buAutoNum type="arabicPeriod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Dividimos el espacio de observaciones —es decir, el conjunto de los valores posibles de X</a:t>
            </a:r>
            <a:r>
              <a:rPr lang="es-ES_tradnl" baseline="-25000" dirty="0"/>
              <a:t>1</a:t>
            </a:r>
            <a:r>
              <a:rPr lang="es-ES_tradnl" dirty="0"/>
              <a:t>, X</a:t>
            </a:r>
            <a:r>
              <a:rPr lang="es-ES_tradnl" baseline="-25000" dirty="0"/>
              <a:t>2</a:t>
            </a:r>
            <a:r>
              <a:rPr lang="es-ES_tradnl" dirty="0"/>
              <a:t>, …, </a:t>
            </a:r>
            <a:r>
              <a:rPr lang="es-ES_tradnl" dirty="0" err="1"/>
              <a:t>X</a:t>
            </a:r>
            <a:r>
              <a:rPr lang="es-ES_tradnl" baseline="-25000" dirty="0" err="1"/>
              <a:t>p</a:t>
            </a:r>
            <a:r>
              <a:rPr lang="es-ES_tradnl" dirty="0"/>
              <a:t>	​— en J regiones distintas y no solapadas, R</a:t>
            </a:r>
            <a:r>
              <a:rPr lang="es-ES_tradnl" baseline="-25000" dirty="0"/>
              <a:t>1</a:t>
            </a:r>
            <a:r>
              <a:rPr lang="es-ES_tradnl" dirty="0"/>
              <a:t>, R</a:t>
            </a:r>
            <a:r>
              <a:rPr lang="es-ES_tradnl" baseline="-25000" dirty="0"/>
              <a:t>2</a:t>
            </a:r>
            <a:r>
              <a:rPr lang="es-ES_tradnl" dirty="0"/>
              <a:t>, …, R</a:t>
            </a:r>
            <a:r>
              <a:rPr lang="es-ES_tradnl" baseline="-25000" dirty="0"/>
              <a:t>J</a:t>
            </a:r>
            <a:r>
              <a:rPr lang="es-ES_tradnl" dirty="0"/>
              <a:t>.</a:t>
            </a:r>
          </a:p>
          <a:p>
            <a:pPr marL="1022350" indent="-1022350">
              <a:buSzPct val="100000"/>
              <a:buAutoNum type="arabicPeriod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Para cada observación que cae en una región </a:t>
            </a:r>
            <a:r>
              <a:rPr lang="es-ES_tradnl" dirty="0" err="1"/>
              <a:t>R</a:t>
            </a:r>
            <a:r>
              <a:rPr lang="es-ES_tradnl" baseline="-25000" dirty="0" err="1"/>
              <a:t>j</a:t>
            </a:r>
            <a:r>
              <a:rPr lang="es-ES_tradnl" dirty="0"/>
              <a:t>	​, realizamos la misma predicción, que consiste simplemente en la media de la variable respuesta de las observaciones de entrenamiento dentro de esa región </a:t>
            </a:r>
            <a:r>
              <a:rPr lang="es-ES_tradnl" dirty="0" err="1"/>
              <a:t>R</a:t>
            </a:r>
            <a:r>
              <a:rPr lang="es-ES_tradnl" baseline="-25000" dirty="0" err="1"/>
              <a:t>j</a:t>
            </a:r>
            <a:r>
              <a:rPr lang="es-ES_tradnl" dirty="0"/>
              <a:t>.</a:t>
            </a:r>
            <a:br>
              <a:rPr lang="es-ES_tradnl" dirty="0"/>
            </a:br>
            <a:br>
              <a:rPr lang="es-ES_tradnl" dirty="0"/>
            </a:br>
            <a:r>
              <a:rPr lang="es-ES_tradnl" dirty="0"/>
              <a:t>También podríamos utilizar otra medida de tendencia central si fuera conveniente.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6B10879-F420-82F4-EB02-25E0AA99D826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17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484BDD6-DF3A-5B2F-2707-9F483B45C99B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  <p:extLst>
      <p:ext uri="{BB962C8B-B14F-4D97-AF65-F5344CB8AC3E}">
        <p14:creationId xmlns:p14="http://schemas.microsoft.com/office/powerpoint/2010/main" val="301903130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8" name="Cómo dividimos el espacio de observaciones?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¿Cómo dividimos el espacio de observaciones?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En teoría, podríamos dividir el espacio en cualquier tipo de regiones, pero se eligen regiones </a:t>
                </a:r>
                <a:r>
                  <a:rPr lang="es-ES_tradnl" i="1" dirty="0">
                    <a:solidFill>
                      <a:schemeClr val="accent1">
                        <a:lumMod val="75000"/>
                      </a:schemeClr>
                    </a:solidFill>
                  </a:rPr>
                  <a:t>rectangulares</a:t>
                </a:r>
                <a:r>
                  <a:rPr lang="es-ES_tradnl" dirty="0"/>
                  <a:t> para simplificar el modelo.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El objetivo es encontrar las regiones R</a:t>
                </a:r>
                <a:r>
                  <a:rPr lang="es-ES_tradnl" baseline="-25000" dirty="0"/>
                  <a:t>1</a:t>
                </a:r>
                <a:r>
                  <a:rPr lang="es-ES_tradnl" dirty="0"/>
                  <a:t>, …, R</a:t>
                </a:r>
                <a:r>
                  <a:rPr lang="es-ES_tradnl" baseline="-25000" dirty="0"/>
                  <a:t>J</a:t>
                </a:r>
                <a:r>
                  <a:rPr lang="es-ES_tradnl" dirty="0"/>
                  <a:t> que minimicen la suma de los residuos al cuadrado (RSS), dada por:</a:t>
                </a:r>
                <a:br>
                  <a:rPr lang="es-ES_tradnl" dirty="0"/>
                </a:br>
                <a:endParaRPr lang="es-ES_tradnl" dirty="0"/>
              </a:p>
              <a:p>
                <a:pPr algn="ctr"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378" name="Cómo dividimos el espacio de observaciones?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393" t="-1332" b="-11451"/>
                </a:stretch>
              </a:blipFill>
            </p:spPr>
            <p:txBody>
              <a:bodyPr/>
              <a:lstStyle/>
              <a:p>
                <a:r>
                  <a:rPr lang="en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FA9EA59-0FD3-FD7E-7180-DE41EFD51611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18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5CBB6AD-FD63-EF1E-0A2B-E7F561D57721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  <p:extLst>
      <p:ext uri="{BB962C8B-B14F-4D97-AF65-F5344CB8AC3E}">
        <p14:creationId xmlns:p14="http://schemas.microsoft.com/office/powerpoint/2010/main" val="391887669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FA9EA59-0FD3-FD7E-7180-DE41EFD51611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19</a:t>
            </a:fld>
            <a:endParaRPr lang="en-US" sz="2800" dirty="0"/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5F5CD557-E48E-B700-6D1D-2419A2A4C7E1}"/>
              </a:ext>
            </a:extLst>
          </p:cNvPr>
          <p:cNvSpPr/>
          <p:nvPr/>
        </p:nvSpPr>
        <p:spPr>
          <a:xfrm>
            <a:off x="14048876" y="9506026"/>
            <a:ext cx="881070" cy="899215"/>
          </a:xfrm>
          <a:prstGeom prst="roundRect">
            <a:avLst>
              <a:gd name="adj" fmla="val 26776"/>
            </a:avLst>
          </a:prstGeom>
          <a:ln w="76200">
            <a:solidFill>
              <a:schemeClr val="accent5">
                <a:hueOff val="129701"/>
                <a:lumOff val="-2282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z="2200" spc="-44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 lang="es-ES_tradnl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0EB95EC-25D5-44AB-9819-FEF39E52DD5D}"/>
              </a:ext>
            </a:extLst>
          </p:cNvPr>
          <p:cNvSpPr/>
          <p:nvPr/>
        </p:nvSpPr>
        <p:spPr>
          <a:xfrm>
            <a:off x="14929946" y="10436772"/>
            <a:ext cx="1141064" cy="1141064"/>
          </a:xfrm>
          <a:prstGeom prst="line">
            <a:avLst/>
          </a:prstGeom>
          <a:ln w="76200">
            <a:solidFill>
              <a:schemeClr val="accent5">
                <a:hueOff val="129701"/>
                <a:lumOff val="-2282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 lang="es-ES_tradnl"/>
          </a:p>
        </p:txBody>
      </p:sp>
      <p:sp>
        <p:nvSpPr>
          <p:cNvPr id="6" name="Es la media de y en la región RJ">
            <a:extLst>
              <a:ext uri="{FF2B5EF4-FFF2-40B4-BE49-F238E27FC236}">
                <a16:creationId xmlns:a16="http://schemas.microsoft.com/office/drawing/2014/main" id="{74ED081D-9843-59AF-AF28-7811BE3DDEAB}"/>
              </a:ext>
            </a:extLst>
          </p:cNvPr>
          <p:cNvSpPr txBox="1"/>
          <p:nvPr/>
        </p:nvSpPr>
        <p:spPr>
          <a:xfrm>
            <a:off x="14316889" y="11665686"/>
            <a:ext cx="6062703" cy="496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3200" spc="-32"/>
            </a:pPr>
            <a:r>
              <a:rPr lang="es-ES_tradnl" dirty="0"/>
              <a:t>Es la media de 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y</a:t>
            </a:r>
            <a:r>
              <a:rPr lang="es-ES_tradnl" dirty="0"/>
              <a:t> en la región R</a:t>
            </a:r>
            <a:r>
              <a:rPr lang="es-ES_tradnl" baseline="-25000" dirty="0"/>
              <a:t>J</a:t>
            </a:r>
            <a:r>
              <a:rPr lang="es-ES_tradnl" baseline="-5999" dirty="0"/>
              <a:t> 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6FFC759-A9BE-251D-E2E2-AB6B6A2790EB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ómo dividimos el espacio de observaciones?…">
                <a:extLst>
                  <a:ext uri="{FF2B5EF4-FFF2-40B4-BE49-F238E27FC236}">
                    <a16:creationId xmlns:a16="http://schemas.microsoft.com/office/drawing/2014/main" id="{A9D49A7A-5060-8772-3673-2ACA9054D3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>
                <a:normAutofit/>
              </a:bodyPr>
              <a:lstStyle>
                <a:lvl1pPr marL="0" marR="0" indent="0" algn="l" defTabSz="584200" rtl="0" latinLnBrk="0">
                  <a:lnSpc>
                    <a:spcPct val="100000"/>
                  </a:lnSpc>
                  <a:spcBef>
                    <a:spcPts val="3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 b="0" i="0" u="none" strike="noStrike" cap="none" spc="0" baseline="0">
                    <a:solidFill>
                      <a:srgbClr val="000000"/>
                    </a:solidFill>
                    <a:uFillTx/>
                    <a:latin typeface="Graphik-SemiboldItalic"/>
                    <a:ea typeface="Graphik-SemiboldItalic"/>
                    <a:cs typeface="Graphik-SemiboldItalic"/>
                    <a:sym typeface="Graphik Semibold"/>
                  </a:defRPr>
                </a:lvl1pPr>
                <a:lvl2pPr marL="0" marR="0" indent="457200" algn="l" defTabSz="584200" rtl="0" latinLnBrk="0">
                  <a:lnSpc>
                    <a:spcPct val="100000"/>
                  </a:lnSpc>
                  <a:spcBef>
                    <a:spcPts val="3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 b="0" i="0" u="none" strike="noStrike" cap="none" spc="0" baseline="0">
                    <a:solidFill>
                      <a:srgbClr val="000000"/>
                    </a:solidFill>
                    <a:uFillTx/>
                    <a:latin typeface="Graphik-SemiboldItalic"/>
                    <a:ea typeface="Graphik-SemiboldItalic"/>
                    <a:cs typeface="Graphik-SemiboldItalic"/>
                    <a:sym typeface="Graphik Semibold"/>
                  </a:defRPr>
                </a:lvl2pPr>
                <a:lvl3pPr marL="0" marR="0" indent="914400" algn="l" defTabSz="584200" rtl="0" latinLnBrk="0">
                  <a:lnSpc>
                    <a:spcPct val="100000"/>
                  </a:lnSpc>
                  <a:spcBef>
                    <a:spcPts val="3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 b="0" i="0" u="none" strike="noStrike" cap="none" spc="0" baseline="0">
                    <a:solidFill>
                      <a:srgbClr val="000000"/>
                    </a:solidFill>
                    <a:uFillTx/>
                    <a:latin typeface="Graphik-SemiboldItalic"/>
                    <a:ea typeface="Graphik-SemiboldItalic"/>
                    <a:cs typeface="Graphik-SemiboldItalic"/>
                    <a:sym typeface="Graphik Semibold"/>
                  </a:defRPr>
                </a:lvl3pPr>
                <a:lvl4pPr marL="0" marR="0" indent="1371600" algn="l" defTabSz="584200" rtl="0" latinLnBrk="0">
                  <a:lnSpc>
                    <a:spcPct val="100000"/>
                  </a:lnSpc>
                  <a:spcBef>
                    <a:spcPts val="3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 b="0" i="0" u="none" strike="noStrike" cap="none" spc="0" baseline="0">
                    <a:solidFill>
                      <a:srgbClr val="000000"/>
                    </a:solidFill>
                    <a:uFillTx/>
                    <a:latin typeface="Graphik-SemiboldItalic"/>
                    <a:ea typeface="Graphik-SemiboldItalic"/>
                    <a:cs typeface="Graphik-SemiboldItalic"/>
                    <a:sym typeface="Graphik Semibold"/>
                  </a:defRPr>
                </a:lvl4pPr>
                <a:lvl5pPr marL="0" marR="0" indent="1828800" algn="l" defTabSz="584200" rtl="0" latinLnBrk="0">
                  <a:lnSpc>
                    <a:spcPct val="100000"/>
                  </a:lnSpc>
                  <a:spcBef>
                    <a:spcPts val="33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000" b="0" i="0" u="none" strike="noStrike" cap="none" spc="0" baseline="0">
                    <a:solidFill>
                      <a:srgbClr val="000000"/>
                    </a:solidFill>
                    <a:uFillTx/>
                    <a:latin typeface="Graphik-SemiboldItalic"/>
                    <a:ea typeface="Graphik-SemiboldItalic"/>
                    <a:cs typeface="Graphik-SemiboldItalic"/>
                    <a:sym typeface="Graphik Semibold"/>
                  </a:defRPr>
                </a:lvl5pPr>
                <a:lvl6pPr marL="0" marR="0" indent="2286000" algn="l" defTabSz="58420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500" b="0" i="0" u="none" strike="noStrike" cap="all" spc="-104" baseline="0">
                    <a:solidFill>
                      <a:srgbClr val="000000"/>
                    </a:solidFill>
                    <a:uFillTx/>
                    <a:latin typeface="Graphik-SemiboldItalic"/>
                    <a:ea typeface="Graphik-SemiboldItalic"/>
                    <a:cs typeface="Graphik-SemiboldItalic"/>
                    <a:sym typeface="Graphik Semibold"/>
                  </a:defRPr>
                </a:lvl6pPr>
                <a:lvl7pPr marL="0" marR="0" indent="2743200" algn="l" defTabSz="58420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500" b="0" i="0" u="none" strike="noStrike" cap="all" spc="-104" baseline="0">
                    <a:solidFill>
                      <a:srgbClr val="000000"/>
                    </a:solidFill>
                    <a:uFillTx/>
                    <a:latin typeface="Graphik-SemiboldItalic"/>
                    <a:ea typeface="Graphik-SemiboldItalic"/>
                    <a:cs typeface="Graphik-SemiboldItalic"/>
                    <a:sym typeface="Graphik Semibold"/>
                  </a:defRPr>
                </a:lvl7pPr>
                <a:lvl8pPr marL="0" marR="0" indent="3200400" algn="l" defTabSz="58420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500" b="0" i="0" u="none" strike="noStrike" cap="all" spc="-104" baseline="0">
                    <a:solidFill>
                      <a:srgbClr val="000000"/>
                    </a:solidFill>
                    <a:uFillTx/>
                    <a:latin typeface="Graphik-SemiboldItalic"/>
                    <a:ea typeface="Graphik-SemiboldItalic"/>
                    <a:cs typeface="Graphik-SemiboldItalic"/>
                    <a:sym typeface="Graphik Semibold"/>
                  </a:defRPr>
                </a:lvl8pPr>
                <a:lvl9pPr marL="0" marR="0" indent="3657600" algn="l" defTabSz="584200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500" b="0" i="0" u="none" strike="noStrike" cap="all" spc="-104" baseline="0">
                    <a:solidFill>
                      <a:srgbClr val="000000"/>
                    </a:solidFill>
                    <a:uFillTx/>
                    <a:latin typeface="Graphik-SemiboldItalic"/>
                    <a:ea typeface="Graphik-SemiboldItalic"/>
                    <a:cs typeface="Graphik-SemiboldItalic"/>
                    <a:sym typeface="Graphik Semibold"/>
                  </a:defRPr>
                </a:lvl9pPr>
              </a:lstStyle>
              <a:p>
                <a:pPr hangingPunct="1"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sz="4600" dirty="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rPr>
                  <a:t>¿Cómo dividimos el espacio de observaciones?</a:t>
                </a:r>
              </a:p>
              <a:p>
                <a:pPr hangingPunct="1"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sz="4600" dirty="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rPr>
                  <a:t>En teoría, podríamos dividir el espacio en cualquier tipo de regiones, pero se eligen regiones </a:t>
                </a:r>
                <a:r>
                  <a:rPr lang="es-ES_tradnl" sz="4600" i="1" dirty="0">
                    <a:solidFill>
                      <a:schemeClr val="accent1">
                        <a:lumMod val="75000"/>
                      </a:schemeClr>
                    </a:solidFill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rPr>
                  <a:t>rectangulares</a:t>
                </a:r>
                <a:r>
                  <a:rPr lang="es-ES_tradnl" sz="4600" dirty="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rPr>
                  <a:t> para simplificar el modelo.</a:t>
                </a:r>
              </a:p>
              <a:p>
                <a:pPr hangingPunct="1"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sz="4600" dirty="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rPr>
                  <a:t>El objetivo es encontrar las regiones R</a:t>
                </a:r>
                <a:r>
                  <a:rPr lang="es-ES_tradnl" sz="4600" baseline="-25000" dirty="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rPr>
                  <a:t>1</a:t>
                </a:r>
                <a:r>
                  <a:rPr lang="es-ES_tradnl" sz="4600" dirty="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rPr>
                  <a:t>, …, R</a:t>
                </a:r>
                <a:r>
                  <a:rPr lang="es-ES_tradnl" sz="4600" baseline="-25000" dirty="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rPr>
                  <a:t>J</a:t>
                </a:r>
                <a:r>
                  <a:rPr lang="es-ES_tradnl" sz="4600" dirty="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rPr>
                  <a:t> que minimicen la suma de los residuos al cuadrado (RSS), dada por:</a:t>
                </a:r>
                <a:br>
                  <a:rPr lang="es-ES_tradnl" sz="4600" dirty="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rPr>
                </a:br>
                <a:endParaRPr lang="es-ES_tradnl" sz="4600" dirty="0">
                  <a:latin typeface="Graphik Compact Regular"/>
                  <a:ea typeface="Graphik Compact Regular"/>
                  <a:cs typeface="Graphik Compact Regular"/>
                  <a:sym typeface="Graphik Compact Regular"/>
                </a:endParaRPr>
              </a:p>
              <a:p>
                <a:pPr algn="ctr" hangingPunct="1"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600" i="1" smtClean="0">
                          <a:latin typeface="Cambria Math" panose="02040503050406030204" pitchFamily="18" charset="0"/>
                          <a:ea typeface="Graphik Compact Regular"/>
                          <a:cs typeface="Graphik Compact Regular"/>
                          <a:sym typeface="Graphik Compact Regular"/>
                        </a:rPr>
                        <m:t>𝑅𝑆𝑆</m:t>
                      </m:r>
                      <m:r>
                        <a:rPr lang="en-US" sz="4600" i="1" smtClean="0">
                          <a:latin typeface="Cambria Math" panose="02040503050406030204" pitchFamily="18" charset="0"/>
                          <a:ea typeface="Graphik Compact Regular"/>
                          <a:cs typeface="Graphik Compact Regular"/>
                          <a:sym typeface="Graphik Compact Regular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600" i="1" smtClean="0">
                              <a:latin typeface="Cambria Math" panose="02040503050406030204" pitchFamily="18" charset="0"/>
                              <a:ea typeface="Graphik Compact Regular"/>
                              <a:cs typeface="Graphik Compact Regular"/>
                              <a:sym typeface="Graphik Compact Regular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600" i="1" smtClean="0">
                              <a:latin typeface="Cambria Math" panose="02040503050406030204" pitchFamily="18" charset="0"/>
                              <a:ea typeface="Graphik Compact Regular"/>
                              <a:cs typeface="Graphik Compact Regular"/>
                              <a:sym typeface="Graphik Compact Regular"/>
                            </a:rPr>
                            <m:t>𝑗</m:t>
                          </m:r>
                          <m:r>
                            <a:rPr lang="en-US" sz="4600" i="1" smtClean="0">
                              <a:latin typeface="Cambria Math" panose="02040503050406030204" pitchFamily="18" charset="0"/>
                              <a:ea typeface="Graphik Compact Regular"/>
                              <a:cs typeface="Graphik Compact Regular"/>
                              <a:sym typeface="Graphik Compact Regular"/>
                            </a:rPr>
                            <m:t>=1</m:t>
                          </m:r>
                        </m:sub>
                        <m:sup>
                          <m:r>
                            <a:rPr lang="en-US" sz="4600" i="1" smtClean="0">
                              <a:latin typeface="Cambria Math" panose="02040503050406030204" pitchFamily="18" charset="0"/>
                              <a:ea typeface="Graphik Compact Regular"/>
                              <a:cs typeface="Graphik Compact Regular"/>
                              <a:sym typeface="Graphik Compact Regular"/>
                            </a:rPr>
                            <m:t>𝐽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4600" i="1">
                                  <a:latin typeface="Cambria Math" panose="02040503050406030204" pitchFamily="18" charset="0"/>
                                  <a:ea typeface="Graphik Compact Regular"/>
                                  <a:cs typeface="Graphik Compact Regular"/>
                                  <a:sym typeface="Graphik Compact Regular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4600" i="1" smtClean="0">
                                  <a:latin typeface="Cambria Math" panose="02040503050406030204" pitchFamily="18" charset="0"/>
                                  <a:ea typeface="Graphik Compact Regular"/>
                                  <a:cs typeface="Graphik Compact Regular"/>
                                  <a:sym typeface="Graphik Compact Regular"/>
                                </a:rPr>
                                <m:t>𝑖</m:t>
                              </m:r>
                              <m:r>
                                <a:rPr lang="en-US" sz="4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Graphik Compact Regular"/>
                                  <a:sym typeface="Graphik Compact Regular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4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Graphik Compact Regular"/>
                                      <a:sym typeface="Graphik Compact Regular"/>
                                    </a:rPr>
                                  </m:ctrlPr>
                                </m:sSubPr>
                                <m:e>
                                  <m:r>
                                    <a:rPr lang="en-US" sz="4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Graphik Compact Regular"/>
                                      <a:sym typeface="Graphik Compact Regular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4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Graphik Compact Regular"/>
                                      <a:sym typeface="Graphik Compact Regular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4600" i="1" smtClean="0">
                                      <a:latin typeface="Cambria Math" panose="02040503050406030204" pitchFamily="18" charset="0"/>
                                      <a:ea typeface="Graphik Compact Regular"/>
                                      <a:cs typeface="Graphik Compact Regular"/>
                                      <a:sym typeface="Graphik Compact Regular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4600" i="1" smtClean="0">
                                          <a:latin typeface="Cambria Math" panose="02040503050406030204" pitchFamily="18" charset="0"/>
                                          <a:ea typeface="Graphik Compact Regular"/>
                                          <a:cs typeface="Graphik Compact Regular"/>
                                          <a:sym typeface="Graphik Compact Regular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4600" i="1" smtClean="0">
                                              <a:latin typeface="Cambria Math" panose="02040503050406030204" pitchFamily="18" charset="0"/>
                                              <a:ea typeface="Graphik Compact Regular"/>
                                              <a:cs typeface="Graphik Compact Regular"/>
                                              <a:sym typeface="Graphik Compact Regular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600" i="1" smtClean="0">
                                              <a:latin typeface="Cambria Math" panose="02040503050406030204" pitchFamily="18" charset="0"/>
                                              <a:ea typeface="Graphik Compact Regular"/>
                                              <a:cs typeface="Graphik Compact Regular"/>
                                              <a:sym typeface="Graphik Compact Regular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4600" i="1" smtClean="0">
                                              <a:latin typeface="Cambria Math" panose="02040503050406030204" pitchFamily="18" charset="0"/>
                                              <a:ea typeface="Graphik Compact Regular"/>
                                              <a:cs typeface="Graphik Compact Regular"/>
                                              <a:sym typeface="Graphik Compact Regular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4600" i="1" smtClean="0">
                                          <a:latin typeface="Cambria Math" panose="02040503050406030204" pitchFamily="18" charset="0"/>
                                          <a:ea typeface="Graphik Compact Regular"/>
                                          <a:cs typeface="Graphik Compact Regular"/>
                                          <a:sym typeface="Graphik Compact Regular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4600" i="1" smtClean="0">
                                              <a:latin typeface="Cambria Math" panose="02040503050406030204" pitchFamily="18" charset="0"/>
                                              <a:ea typeface="Graphik Compact Regular"/>
                                              <a:cs typeface="Graphik Compact Regular"/>
                                              <a:sym typeface="Graphik Compact Regular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4600" i="1" smtClean="0">
                                                  <a:latin typeface="Cambria Math" panose="02040503050406030204" pitchFamily="18" charset="0"/>
                                                  <a:ea typeface="Graphik Compact Regular"/>
                                                  <a:cs typeface="Graphik Compact Regular"/>
                                                  <a:sym typeface="Graphik Compact Regular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4600" i="1" smtClean="0">
                                                  <a:latin typeface="Cambria Math" panose="02040503050406030204" pitchFamily="18" charset="0"/>
                                                  <a:ea typeface="Graphik Compact Regular"/>
                                                  <a:cs typeface="Graphik Compact Regular"/>
                                                  <a:sym typeface="Graphik Compact Regular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4600" i="1" smtClean="0">
                                                  <a:latin typeface="Cambria Math" panose="02040503050406030204" pitchFamily="18" charset="0"/>
                                                  <a:ea typeface="Graphik Compact Regular"/>
                                                  <a:cs typeface="Graphik Compact Regular"/>
                                                  <a:sym typeface="Graphik Compact Regular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600" i="1" smtClean="0">
                                                  <a:latin typeface="Cambria Math" panose="02040503050406030204" pitchFamily="18" charset="0"/>
                                                  <a:ea typeface="Graphik Compact Regular"/>
                                                  <a:cs typeface="Graphik Compact Regular"/>
                                                  <a:sym typeface="Graphik Compact Regular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600" i="1" smtClean="0">
                                                  <a:latin typeface="Cambria Math" panose="02040503050406030204" pitchFamily="18" charset="0"/>
                                                  <a:ea typeface="Graphik Compact Regular"/>
                                                  <a:cs typeface="Graphik Compact Regular"/>
                                                  <a:sym typeface="Graphik Compact Regular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4600" i="1" smtClean="0">
                                      <a:latin typeface="Cambria Math" panose="02040503050406030204" pitchFamily="18" charset="0"/>
                                      <a:ea typeface="Graphik Compact Regular"/>
                                      <a:cs typeface="Graphik Compact Regular"/>
                                      <a:sym typeface="Graphik Compact Regular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s-ES_tradnl" sz="4600" dirty="0">
                  <a:latin typeface="Graphik Compact Regular"/>
                  <a:ea typeface="Graphik Compact Regular"/>
                  <a:cs typeface="Graphik Compact Regular"/>
                  <a:sym typeface="Graphik Compact Regular"/>
                </a:endParaRPr>
              </a:p>
            </p:txBody>
          </p:sp>
        </mc:Choice>
        <mc:Fallback>
          <p:sp>
            <p:nvSpPr>
              <p:cNvPr id="10" name="Cómo dividimos el espacio de observaciones?…">
                <a:extLst>
                  <a:ext uri="{FF2B5EF4-FFF2-40B4-BE49-F238E27FC236}">
                    <a16:creationId xmlns:a16="http://schemas.microsoft.com/office/drawing/2014/main" id="{A9D49A7A-5060-8772-3673-2ACA9054D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393" t="-1332" b="-1145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45685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paso clase anteri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Repaso clase anterior</a:t>
            </a:r>
          </a:p>
        </p:txBody>
      </p:sp>
      <p:sp>
        <p:nvSpPr>
          <p:cNvPr id="166" name="Metodos de ajustes de hiperparámetros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 marL="647700" indent="-647700">
              <a:buClr>
                <a:srgbClr val="000000"/>
              </a:buClr>
              <a:buSzPct val="200000"/>
              <a:buChar char="•"/>
              <a:defRPr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 err="1"/>
              <a:t>Maximal</a:t>
            </a:r>
            <a:r>
              <a:rPr lang="es-ES_tradnl" dirty="0"/>
              <a:t> </a:t>
            </a:r>
            <a:r>
              <a:rPr lang="es-ES_tradnl" dirty="0" err="1"/>
              <a:t>Margin</a:t>
            </a:r>
            <a:r>
              <a:rPr lang="es-ES_tradnl" dirty="0"/>
              <a:t> </a:t>
            </a:r>
            <a:r>
              <a:rPr lang="es-ES_tradnl" dirty="0" err="1"/>
              <a:t>Classifier</a:t>
            </a:r>
            <a:endParaRPr lang="es-ES_tradnl" dirty="0"/>
          </a:p>
          <a:p>
            <a:pPr marL="647700" indent="-647700">
              <a:buClr>
                <a:srgbClr val="000000"/>
              </a:buClr>
              <a:buSzPct val="200000"/>
              <a:buChar char="•"/>
              <a:defRPr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Clasificador de vector de soportes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  <a:defRPr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 err="1"/>
              <a:t>Support</a:t>
            </a:r>
            <a:r>
              <a:rPr lang="es-ES_tradnl" dirty="0"/>
              <a:t> Vector Machines para clasificar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  <a:defRPr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 err="1"/>
              <a:t>Support</a:t>
            </a:r>
            <a:r>
              <a:rPr lang="es-ES_tradnl" dirty="0"/>
              <a:t> Vector Machines para regresión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AD5BE30-45B2-FF68-E331-D09F31556072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9FA5D65-5435-4BA7-5FFF-CFF488522235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389" name="Cómo dividimos el espacio de observaciones?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 defTabSz="578358">
              <a:spcBef>
                <a:spcPts val="3200"/>
              </a:spcBef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¿Cómo se lleva a cabo esta división?</a:t>
            </a:r>
          </a:p>
          <a:p>
            <a:pPr defTabSz="578358">
              <a:spcBef>
                <a:spcPts val="3200"/>
              </a:spcBef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Buscar todas las combinaciones posibles de valores para minimizar el RSS es computacionalmente imposible.</a:t>
            </a:r>
          </a:p>
          <a:p>
            <a:pPr defTabSz="578358">
              <a:spcBef>
                <a:spcPts val="3200"/>
              </a:spcBef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Por eso, utilizamos un algoritmo de optimización heurística denominado “recursive </a:t>
            </a:r>
            <a:r>
              <a:rPr lang="es-ES_tradnl" dirty="0" err="1"/>
              <a:t>binary</a:t>
            </a:r>
            <a:r>
              <a:rPr lang="es-ES_tradnl" dirty="0"/>
              <a:t> </a:t>
            </a:r>
            <a:r>
              <a:rPr lang="es-ES_tradnl" dirty="0" err="1"/>
              <a:t>splitting</a:t>
            </a:r>
            <a:r>
              <a:rPr lang="es-ES_tradnl" dirty="0"/>
              <a:t>” (división binaria recursiva).</a:t>
            </a:r>
          </a:p>
          <a:p>
            <a:pPr marL="737406" indent="-737406" defTabSz="578358">
              <a:spcBef>
                <a:spcPts val="3200"/>
              </a:spcBef>
              <a:buClr>
                <a:srgbClr val="000000"/>
              </a:buClr>
              <a:buSzPct val="200000"/>
              <a:buChar char="•"/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Top-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down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:</a:t>
            </a:r>
            <a:r>
              <a:rPr lang="es-ES_tradnl" dirty="0"/>
              <a:t> comenzamos desde el tronco del árbol y avanzamos hacia las ramas.</a:t>
            </a:r>
          </a:p>
          <a:p>
            <a:pPr marL="737406" indent="-737406" defTabSz="578358">
              <a:spcBef>
                <a:spcPts val="3200"/>
              </a:spcBef>
              <a:buClr>
                <a:srgbClr val="000000"/>
              </a:buClr>
              <a:buSzPct val="200000"/>
              <a:buChar char="•"/>
              <a:defRPr sz="455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Greedy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:</a:t>
            </a:r>
            <a:r>
              <a:rPr lang="es-ES_tradnl" dirty="0"/>
              <a:t> en cada paso, se elige la mejor bifurcación local (la que más reduce el RSS en ese paso), sin considerar el efecto global.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CF35E78-AF53-0533-4480-943F8F02833C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20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65CF279-ADA0-AA14-FC7F-F271AA86FF32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  <p:extLst>
      <p:ext uri="{BB962C8B-B14F-4D97-AF65-F5344CB8AC3E}">
        <p14:creationId xmlns:p14="http://schemas.microsoft.com/office/powerpoint/2010/main" val="259161631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2" name="Recursive binary splitting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b="1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Recursive </a:t>
                </a:r>
                <a:r>
                  <a:rPr lang="es-ES_tradnl" b="1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binary</a:t>
                </a:r>
                <a:r>
                  <a:rPr lang="es-ES_tradnl" b="1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 </a:t>
                </a:r>
                <a:r>
                  <a:rPr lang="es-ES_tradnl" b="1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splitting</a:t>
                </a:r>
                <a:endParaRPr lang="es-ES_tradnl" b="1" dirty="0">
                  <a:latin typeface="Graphik Compact Bold"/>
                  <a:ea typeface="Graphik Compact Bold"/>
                  <a:cs typeface="Graphik Compact Bold"/>
                  <a:sym typeface="Graphik Compact Bold"/>
                </a:endParaRP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Se elige una variable </a:t>
                </a:r>
                <a:r>
                  <a:rPr lang="es-ES_tradnl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X</a:t>
                </a:r>
                <a:r>
                  <a:rPr lang="es-ES_tradnl" baseline="-25000" dirty="0" err="1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j</a:t>
                </a:r>
                <a:r>
                  <a:rPr lang="es-ES_tradnl" dirty="0"/>
                  <a:t> y un punto de corte </a:t>
                </a:r>
                <a:r>
                  <a:rPr lang="es-ES_tradnl" b="1" i="1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s</a:t>
                </a:r>
                <a:r>
                  <a:rPr lang="es-ES_tradnl" dirty="0"/>
                  <a:t> de tal forma que el espacio de features se divide en dos regiones: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algn="ctr"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sSub>
                          <m:sSubPr>
                            <m:ctrlPr>
                              <a:rPr lang="es-ES_tradnl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s-ES_tradnl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sSub>
                          <m:sSubPr>
                            <m:ctrlPr>
                              <a:rPr lang="es-ES_trad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s-ES_tradnl" dirty="0"/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Buscamos los valores de j y s que minimizan la suma de los residuos al cuadrado (RSS) según la siguiente ecuación: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ES_tradnl" dirty="0"/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endParaRPr lang="es-ES_tradnl" dirty="0"/>
              </a:p>
            </p:txBody>
          </p:sp>
        </mc:Choice>
        <mc:Fallback>
          <p:sp>
            <p:nvSpPr>
              <p:cNvPr id="392" name="Recursive binary splitting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393" t="-1332" b="-14248"/>
                </a:stretch>
              </a:blipFill>
            </p:spPr>
            <p:txBody>
              <a:bodyPr/>
              <a:lstStyle/>
              <a:p>
                <a:r>
                  <a:rPr lang="en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EF56A9B-C379-DBE1-EA56-3CDEAC854A21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21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D5826DA-2E12-B2EC-E785-5F208DFE26B3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  <p:extLst>
      <p:ext uri="{BB962C8B-B14F-4D97-AF65-F5344CB8AC3E}">
        <p14:creationId xmlns:p14="http://schemas.microsoft.com/office/powerpoint/2010/main" val="192429110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397" name="Recursive binary splitting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b="1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Recursive </a:t>
            </a:r>
            <a:r>
              <a:rPr lang="es-ES_tradnl" b="1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binary</a:t>
            </a:r>
            <a:r>
              <a:rPr lang="es-ES_tradnl" b="1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b="1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splitting</a:t>
            </a:r>
            <a:endParaRPr lang="es-ES_tradnl" b="1" dirty="0">
              <a:latin typeface="Graphik Compact Bold"/>
              <a:ea typeface="Graphik Compact Bold"/>
              <a:cs typeface="Graphik Compact Bold"/>
              <a:sym typeface="Graphik Compact Bold"/>
            </a:endParaRP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Recursivamente repetimos este proceso para los segmentos generados, pero ahora tomando las regiones formadas y aplicando el mismo procedimiento, dividiéndolas en nuevas subregiones.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Este proceso continúa hasta que se alcanza un criterio de detención (</a:t>
            </a:r>
            <a:r>
              <a:rPr lang="es-ES_tradnl" dirty="0" err="1"/>
              <a:t>stopping</a:t>
            </a:r>
            <a:r>
              <a:rPr lang="es-ES_tradnl" dirty="0"/>
              <a:t> </a:t>
            </a:r>
            <a:r>
              <a:rPr lang="es-ES_tradnl" dirty="0" err="1"/>
              <a:t>criterion</a:t>
            </a:r>
            <a:r>
              <a:rPr lang="es-ES_tradnl" dirty="0"/>
              <a:t>).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2E550DC-0CE0-D80E-6204-5501002520E2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22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B4505BE-D069-92E7-49DE-4840E9C8DA1C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  <p:extLst>
      <p:ext uri="{BB962C8B-B14F-4D97-AF65-F5344CB8AC3E}">
        <p14:creationId xmlns:p14="http://schemas.microsoft.com/office/powerpoint/2010/main" val="89286177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400" name="Recursive binary splitting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b="1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Recursive binary splitting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dirty="0"/>
              <a:t> </a:t>
            </a:r>
          </a:p>
        </p:txBody>
      </p:sp>
      <p:pic>
        <p:nvPicPr>
          <p:cNvPr id="401" name="rect23432dsddllldd1.png" descr="rect23432dsddllldd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830" y="5420777"/>
            <a:ext cx="20680540" cy="726177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BF015D9-B5C6-FB05-DAA3-CB1C23730682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23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B0E17E-3463-3558-54E0-898B16E4F310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  <p:extLst>
      <p:ext uri="{BB962C8B-B14F-4D97-AF65-F5344CB8AC3E}">
        <p14:creationId xmlns:p14="http://schemas.microsoft.com/office/powerpoint/2010/main" val="95210832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407" name="Podando los arboles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b="1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Podando los arboles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El proceso descrito puede producir buenas predicciones sobre el conjunto de entrenamiento, pero con mucha facilidad puede generar </a:t>
            </a:r>
            <a:r>
              <a:rPr lang="es-ES_tradnl" dirty="0" err="1"/>
              <a:t>overfitting</a:t>
            </a:r>
            <a:r>
              <a:rPr lang="es-ES_tradnl" dirty="0"/>
              <a:t>, lo que lleva a un mal desempeño en el conjunto de validación.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El caso más extremo es un árbol que tiene</a:t>
            </a:r>
            <a:r>
              <a:rPr lang="es-ES_tradnl" b="1" dirty="0">
                <a:solidFill>
                  <a:schemeClr val="accent6">
                    <a:lumMod val="75000"/>
                  </a:schemeClr>
                </a:solidFill>
              </a:rPr>
              <a:t> una hoja por cada punto </a:t>
            </a:r>
            <a:r>
              <a:rPr lang="es-ES_tradnl" dirty="0"/>
              <a:t>del conjunto de entrenamiento. 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Esto ocurre porque el árbol es demasiado complejo.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Un árbol más pequeño, con menos regiones, puede tener menor </a:t>
            </a:r>
            <a:r>
              <a:rPr lang="es-ES_tradnl" b="1" dirty="0">
                <a:solidFill>
                  <a:schemeClr val="accent3">
                    <a:lumMod val="75000"/>
                  </a:schemeClr>
                </a:solidFill>
              </a:rPr>
              <a:t>varianza</a:t>
            </a:r>
            <a:r>
              <a:rPr lang="es-ES_tradnl" dirty="0"/>
              <a:t> y ofrecer mejor interpretabilidad, a expensas de un leve aumento en el </a:t>
            </a:r>
            <a:r>
              <a:rPr lang="es-ES_tradnl" b="1" dirty="0">
                <a:solidFill>
                  <a:srgbClr val="7030A0"/>
                </a:solidFill>
              </a:rPr>
              <a:t>sesgo</a:t>
            </a:r>
            <a:r>
              <a:rPr lang="es-ES_tradnl" dirty="0"/>
              <a:t>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5D26E6E-4BD2-BDDD-7103-3F599290B39F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24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7409369-010D-7BB4-7E8C-9532D53C4414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  <p:extLst>
      <p:ext uri="{BB962C8B-B14F-4D97-AF65-F5344CB8AC3E}">
        <p14:creationId xmlns:p14="http://schemas.microsoft.com/office/powerpoint/2010/main" val="196634609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410" name="Podando los arboles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b="1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Podando los arboles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La estrategia más obvia sería construir el árbol únicamente mientras la disminución del RSS sea mayor que un valor umbral (relativamente alto). 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Esta estrategia da como resultado árboles más pequeños, pero es demasiado miope: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Una división que parece poco útil en las primeras etapas podría ser seguida por otra división muy valiosa, que reduzca significativamente el RSS más adelante.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111EBEB-8358-7056-AC42-9139ACE29930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25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22B4F22-7861-84F7-78C8-6E16DA043BC5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  <p:extLst>
      <p:ext uri="{BB962C8B-B14F-4D97-AF65-F5344CB8AC3E}">
        <p14:creationId xmlns:p14="http://schemas.microsoft.com/office/powerpoint/2010/main" val="233243605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410" name="Podando los arboles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b="1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Una mejor estrategia: eliminación hacia atrás</a:t>
            </a:r>
            <a:br>
              <a:rPr lang="es-ES_tradnl" b="1" dirty="0">
                <a:latin typeface="Graphik Compact Bold"/>
                <a:ea typeface="Graphik Compact Bold"/>
                <a:cs typeface="Graphik Compact Bold"/>
                <a:sym typeface="Graphik Compact Bold"/>
              </a:rPr>
            </a:br>
            <a:endParaRPr lang="es-ES_tradnl" b="1" dirty="0">
              <a:latin typeface="Graphik Compact Bold"/>
              <a:ea typeface="Graphik Compact Bold"/>
              <a:cs typeface="Graphik Compact Bold"/>
              <a:sym typeface="Graphik Compact Bold"/>
            </a:endParaRP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Una mejor alternativa es realizar un proceso de poda hacia atrás. Primero construimos un árbol grande T</a:t>
            </a:r>
            <a:r>
              <a:rPr lang="es-ES_tradnl" baseline="-25000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0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 y luego lo vamos podando para obtener un subárbol más simple.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i="1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¿Cómo lo hacemos?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Intuitivamente, buscamos el subárbol que minimice el error de validación.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Sin embargo, este es un problema demasiado complejo para resolverlo mediante simple iteración, por lo que se introduce un enfoque más sistemático.</a:t>
            </a:r>
            <a:endParaRPr lang="es-ES_tradnl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111EBEB-8358-7056-AC42-9139ACE29930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26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22B4F22-7861-84F7-78C8-6E16DA043BC5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  <p:extLst>
      <p:ext uri="{BB962C8B-B14F-4D97-AF65-F5344CB8AC3E}">
        <p14:creationId xmlns:p14="http://schemas.microsoft.com/office/powerpoint/2010/main" val="79077539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3" name="Podando los arboles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8969286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/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b="1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Podando los árboles con penalización</a:t>
                </a:r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>
                    <a:latin typeface="Graphik Compact Bold"/>
                    <a:sym typeface="Graphik Compact Bold"/>
                  </a:rPr>
                  <a:t>Introducimos un valor de penalización </a:t>
                </a:r>
                <a:r>
                  <a:rPr lang="el-GR" dirty="0">
                    <a:latin typeface="Graphik Compact Bold"/>
                    <a:sym typeface="Graphik Compact Bold"/>
                  </a:rPr>
                  <a:t>α</a:t>
                </a:r>
                <a:r>
                  <a:rPr lang="en-US" dirty="0">
                    <a:latin typeface="Graphik Compact Bold"/>
                    <a:sym typeface="Graphik Compact Bold"/>
                  </a:rPr>
                  <a:t> </a:t>
                </a:r>
                <a:r>
                  <a:rPr lang="es-ES_tradnl" dirty="0">
                    <a:latin typeface="Graphik Compact Bold"/>
                    <a:sym typeface="Graphik Compact Bold"/>
                  </a:rPr>
                  <a:t>en nuestra fórmula del RSS.</a:t>
                </a:r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>
                    <a:latin typeface="Graphik Compact Bold"/>
                    <a:sym typeface="Graphik Compact Bold"/>
                  </a:rPr>
                  <a:t>Dado un valor de </a:t>
                </a:r>
                <a:r>
                  <a:rPr lang="el-GR" dirty="0">
                    <a:latin typeface="Graphik Compact Bold"/>
                    <a:sym typeface="Graphik Compact Bold"/>
                  </a:rPr>
                  <a:t>α, </a:t>
                </a:r>
                <a:r>
                  <a:rPr lang="es-ES_tradnl" dirty="0">
                    <a:latin typeface="Graphik Compact Bold"/>
                    <a:sym typeface="Graphik Compact Bold"/>
                  </a:rPr>
                  <a:t>existe un subárbol T⊆T0 que minimiza:</a:t>
                </a:r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s-ES_tradnl" dirty="0"/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Donde:</a:t>
                </a:r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L es el número de hojas del subárbol.</a:t>
                </a:r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s-ES_tradn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s-ES_tradnl" dirty="0"/>
                  <a:t> controla el compromiso entre la complejidad del árbol y su capacidad de ajuste (regularización).</a:t>
                </a:r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Si </a:t>
                </a: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_tradn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s-ES_tradnl" dirty="0"/>
                  <a:t>el árbol elegido es T</a:t>
                </a:r>
                <a:r>
                  <a:rPr lang="es-ES_tradnl" baseline="-25000" dirty="0"/>
                  <a:t>0</a:t>
                </a:r>
                <a:r>
                  <a:rPr lang="es-ES_tradnl" dirty="0"/>
                  <a:t>.</a:t>
                </a:r>
              </a:p>
              <a:p>
                <a:pPr defTabSz="531622">
                  <a:spcBef>
                    <a:spcPts val="3000"/>
                  </a:spcBef>
                  <a:defRPr sz="4186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A medida que </a:t>
                </a:r>
                <a:r>
                  <a:rPr lang="el-GR" dirty="0">
                    <a:latin typeface="Graphik Compact Bold"/>
                    <a:sym typeface="Graphik Compact Bold"/>
                  </a:rPr>
                  <a:t>α</a:t>
                </a:r>
                <a:r>
                  <a:rPr lang="en-US" dirty="0">
                    <a:latin typeface="Graphik Compact Bold"/>
                    <a:sym typeface="Graphik Compact Bold"/>
                  </a:rPr>
                  <a:t> </a:t>
                </a:r>
                <a:r>
                  <a:rPr lang="en-US" dirty="0" err="1">
                    <a:latin typeface="Graphik Compact Bold"/>
                    <a:sym typeface="Graphik Compact Bold"/>
                  </a:rPr>
                  <a:t>aumenta</a:t>
                </a:r>
                <a:r>
                  <a:rPr lang="en-US" dirty="0">
                    <a:latin typeface="Graphik Compact Bold"/>
                    <a:sym typeface="Graphik Compact Bold"/>
                  </a:rPr>
                  <a:t>, </a:t>
                </a:r>
                <a:r>
                  <a:rPr lang="en-US" dirty="0" err="1">
                    <a:latin typeface="Graphik Compact Bold"/>
                    <a:sym typeface="Graphik Compact Bold"/>
                  </a:rPr>
                  <a:t>el</a:t>
                </a:r>
                <a:r>
                  <a:rPr lang="en-US" dirty="0">
                    <a:latin typeface="Graphik Compact Bold"/>
                    <a:sym typeface="Graphik Compact Bold"/>
                  </a:rPr>
                  <a:t> </a:t>
                </a:r>
                <a:r>
                  <a:rPr lang="en-US" dirty="0" err="1">
                    <a:latin typeface="Graphik Compact Bold"/>
                    <a:sym typeface="Graphik Compact Bold"/>
                  </a:rPr>
                  <a:t>costo</a:t>
                </a:r>
                <a:r>
                  <a:rPr lang="en-US" dirty="0">
                    <a:latin typeface="Graphik Compact Bold"/>
                    <a:sym typeface="Graphik Compact Bold"/>
                  </a:rPr>
                  <a:t> </a:t>
                </a:r>
                <a:r>
                  <a:rPr lang="en-US" dirty="0" err="1">
                    <a:latin typeface="Graphik Compact Bold"/>
                    <a:sym typeface="Graphik Compact Bold"/>
                  </a:rPr>
                  <a:t>por</a:t>
                </a:r>
                <a:r>
                  <a:rPr lang="en-US" dirty="0">
                    <a:latin typeface="Graphik Compact Bold"/>
                    <a:sym typeface="Graphik Compact Bold"/>
                  </a:rPr>
                  <a:t> </a:t>
                </a:r>
                <a:r>
                  <a:rPr lang="en-US" dirty="0" err="1">
                    <a:latin typeface="Graphik Compact Bold"/>
                    <a:sym typeface="Graphik Compact Bold"/>
                  </a:rPr>
                  <a:t>tamaño</a:t>
                </a:r>
                <a:r>
                  <a:rPr lang="en-US" dirty="0">
                    <a:latin typeface="Graphik Compact Bold"/>
                    <a:sym typeface="Graphik Compact Bold"/>
                  </a:rPr>
                  <a:t> del árbol </a:t>
                </a:r>
                <a:r>
                  <a:rPr lang="en-US" dirty="0" err="1">
                    <a:latin typeface="Graphik Compact Bold"/>
                    <a:sym typeface="Graphik Compact Bold"/>
                  </a:rPr>
                  <a:t>crece</a:t>
                </a:r>
                <a:r>
                  <a:rPr lang="en-US" dirty="0">
                    <a:latin typeface="Graphik Compact Bold"/>
                    <a:sym typeface="Graphik Compact Bold"/>
                  </a:rPr>
                  <a:t>, </a:t>
                </a:r>
                <a:r>
                  <a:rPr lang="en-US" dirty="0" err="1">
                    <a:latin typeface="Graphik Compact Bold"/>
                    <a:sym typeface="Graphik Compact Bold"/>
                  </a:rPr>
                  <a:t>favoreciendo</a:t>
                </a:r>
                <a:r>
                  <a:rPr lang="en-US" dirty="0">
                    <a:latin typeface="Graphik Compact Bold"/>
                    <a:sym typeface="Graphik Compact Bold"/>
                  </a:rPr>
                  <a:t> </a:t>
                </a:r>
                <a:r>
                  <a:rPr lang="en-US" dirty="0" err="1">
                    <a:latin typeface="Graphik Compact Bold"/>
                    <a:sym typeface="Graphik Compact Bold"/>
                  </a:rPr>
                  <a:t>modelos</a:t>
                </a:r>
                <a:r>
                  <a:rPr lang="en-US" dirty="0">
                    <a:latin typeface="Graphik Compact Bold"/>
                    <a:sym typeface="Graphik Compact Bold"/>
                  </a:rPr>
                  <a:t> </a:t>
                </a:r>
                <a:r>
                  <a:rPr lang="en-US" dirty="0" err="1">
                    <a:latin typeface="Graphik Compact Bold"/>
                    <a:sym typeface="Graphik Compact Bold"/>
                  </a:rPr>
                  <a:t>más</a:t>
                </a:r>
                <a:r>
                  <a:rPr lang="en-US" dirty="0">
                    <a:latin typeface="Graphik Compact Bold"/>
                    <a:sym typeface="Graphik Compact Bold"/>
                  </a:rPr>
                  <a:t> simples.</a:t>
                </a:r>
                <a:endParaRPr lang="es-ES_tradnl" dirty="0"/>
              </a:p>
            </p:txBody>
          </p:sp>
        </mc:Choice>
        <mc:Fallback>
          <p:sp>
            <p:nvSpPr>
              <p:cNvPr id="413" name="Podando los arbole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8969286"/>
              </a:xfrm>
              <a:prstGeom prst="rect">
                <a:avLst/>
              </a:prstGeom>
              <a:blipFill>
                <a:blip r:embed="rId2"/>
                <a:stretch>
                  <a:fillRect l="-1161" t="-1839" b="-1414"/>
                </a:stretch>
              </a:blipFill>
            </p:spPr>
            <p:txBody>
              <a:bodyPr/>
              <a:lstStyle/>
              <a:p>
                <a:r>
                  <a:rPr lang="en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92CE9D4-7EE1-676C-5A70-CE7E292904D2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27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59DC24B-CC29-AFDC-D02A-2FC58ADFDC81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  <p:extLst>
      <p:ext uri="{BB962C8B-B14F-4D97-AF65-F5344CB8AC3E}">
        <p14:creationId xmlns:p14="http://schemas.microsoft.com/office/powerpoint/2010/main" val="387071740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417" name="Podando los arboles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b="1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Comportamiento al aumentar </a:t>
            </a:r>
            <a:r>
              <a:rPr lang="el-GR" b="1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α</a:t>
            </a:r>
            <a:endParaRPr lang="en-US" b="1" dirty="0">
              <a:latin typeface="Graphik Compact Bold"/>
              <a:ea typeface="Graphik Compact Bold"/>
              <a:cs typeface="Graphik Compact Bold"/>
              <a:sym typeface="Graphik Compact Bold"/>
            </a:endParaRP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Algo interesante es que, a medida que aumentamos </a:t>
            </a:r>
            <a:r>
              <a:rPr lang="el-GR" dirty="0"/>
              <a:t>α </a:t>
            </a:r>
            <a:r>
              <a:rPr lang="es-ES_tradnl" dirty="0"/>
              <a:t>desde cero, las ramas se podan del árbol de forma anidada y predecible.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Esto permite obtener fácilmente la secuencia completa de subárboles en función de </a:t>
            </a:r>
            <a:r>
              <a:rPr lang="el-GR" dirty="0"/>
              <a:t>α.</a:t>
            </a:r>
            <a:endParaRPr lang="en-US" dirty="0"/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El valor óptimo de </a:t>
            </a:r>
            <a:r>
              <a:rPr lang="el-GR" dirty="0"/>
              <a:t>α </a:t>
            </a:r>
            <a:r>
              <a:rPr lang="es-ES_tradnl" dirty="0"/>
              <a:t>puede seleccionarse mediante un proceso de búsqueda de </a:t>
            </a:r>
            <a:r>
              <a:rPr lang="es-ES_tradnl" dirty="0" err="1"/>
              <a:t>hiperparámetros</a:t>
            </a:r>
            <a:r>
              <a:rPr lang="es-ES_tradnl" dirty="0"/>
              <a:t> (por ejemplo, validación cruzada).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C961F7-17CA-0933-B14C-1117CAD070CE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28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542EC69-9E3B-C127-109C-5FFEC791C1A3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  <p:extLst>
      <p:ext uri="{BB962C8B-B14F-4D97-AF65-F5344CB8AC3E}">
        <p14:creationId xmlns:p14="http://schemas.microsoft.com/office/powerpoint/2010/main" val="60479507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Arboles de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chemeClr val="tx1"/>
                </a:solidFill>
              </a:rPr>
              <a:t>Árboles</a:t>
            </a:r>
            <a:r>
              <a:rPr lang="es-ES_tradnl" dirty="0"/>
              <a:t> de Regresión</a:t>
            </a:r>
          </a:p>
        </p:txBody>
      </p:sp>
      <p:sp>
        <p:nvSpPr>
          <p:cNvPr id="420" name="Algoritmo total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b="1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Algoritmo completo</a:t>
            </a:r>
          </a:p>
          <a:p>
            <a:pPr marL="1022350" indent="-1022350">
              <a:buSzPct val="100000"/>
              <a:buAutoNum type="arabicPeriod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Utilizando </a:t>
            </a:r>
            <a:r>
              <a:rPr lang="es-ES_tradnl" b="1" dirty="0"/>
              <a:t>recursive </a:t>
            </a:r>
            <a:r>
              <a:rPr lang="es-ES_tradnl" b="1" dirty="0" err="1"/>
              <a:t>binary</a:t>
            </a:r>
            <a:r>
              <a:rPr lang="es-ES_tradnl" b="1" dirty="0"/>
              <a:t> </a:t>
            </a:r>
            <a:r>
              <a:rPr lang="es-ES_tradnl" b="1" dirty="0" err="1"/>
              <a:t>splitting</a:t>
            </a:r>
            <a:r>
              <a:rPr lang="es-ES_tradnl" dirty="0"/>
              <a:t>, se crea el árbol más grande posible con el conjunto de entrenamiento, deteniendo el proceso cuando cada hoja contenga menos de un número mínimo de observaciones.</a:t>
            </a:r>
          </a:p>
          <a:p>
            <a:pPr marL="1022350" indent="-1022350">
              <a:buSzPct val="100000"/>
              <a:buAutoNum type="arabicPeriod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Se aplica la técnica de poda del árbol para obtener un conjunto de subárboles en función del parámetro </a:t>
            </a:r>
            <a:r>
              <a:rPr lang="el-GR" dirty="0"/>
              <a:t>α, </a:t>
            </a:r>
            <a:r>
              <a:rPr lang="es-ES_tradnl" dirty="0"/>
              <a:t>utilizando validación cruzada para determinar el mejor valor de </a:t>
            </a:r>
            <a:r>
              <a:rPr lang="el-GR" dirty="0"/>
              <a:t>α.</a:t>
            </a:r>
            <a:endParaRPr lang="en-US" dirty="0"/>
          </a:p>
          <a:p>
            <a:pPr marL="1022350" indent="-1022350">
              <a:buSzPct val="100000"/>
              <a:buAutoNum type="arabicPeriod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Se elige el subárbol del paso anterior que corresponde al valor de </a:t>
            </a:r>
            <a:r>
              <a:rPr lang="el-GR" dirty="0"/>
              <a:t>α </a:t>
            </a:r>
            <a:r>
              <a:rPr lang="es-ES_tradnl" dirty="0"/>
              <a:t>que minimiza el error de validación.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27B22B3-A400-FE5D-A807-A1B781DFE884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29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583D406-98EE-3480-A87E-6930993EC88C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  <p:extLst>
      <p:ext uri="{BB962C8B-B14F-4D97-AF65-F5344CB8AC3E}">
        <p14:creationId xmlns:p14="http://schemas.microsoft.com/office/powerpoint/2010/main" val="41469851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aximal Margin Classifier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Maximal Margin Classifier </a:t>
            </a:r>
          </a:p>
        </p:txBody>
      </p:sp>
      <p:sp>
        <p:nvSpPr>
          <p:cNvPr id="172" name="Si nuestra data es linealmente separable, puede existir un numero infinito de hiperplanos que van a funcionar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Si nuestros datos son linealmente separables, puede existir un número infinito de hiperplanos que funcionen                                  </a:t>
            </a:r>
          </a:p>
        </p:txBody>
      </p:sp>
      <p:pic>
        <p:nvPicPr>
          <p:cNvPr id="173" name="path3727dd5.png" descr="path3727dd5.png"/>
          <p:cNvPicPr>
            <a:picLocks noChangeAspect="1"/>
          </p:cNvPicPr>
          <p:nvPr/>
        </p:nvPicPr>
        <p:blipFill>
          <a:blip r:embed="rId2"/>
          <a:srcRect l="105" r="105"/>
          <a:stretch>
            <a:fillRect/>
          </a:stretch>
        </p:blipFill>
        <p:spPr>
          <a:xfrm>
            <a:off x="1287903" y="5593486"/>
            <a:ext cx="7337011" cy="734215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Por lo que necesitamos algún criterio de selección.…"/>
          <p:cNvSpPr txBox="1"/>
          <p:nvPr/>
        </p:nvSpPr>
        <p:spPr>
          <a:xfrm>
            <a:off x="9132143" y="5313849"/>
            <a:ext cx="14426135" cy="754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800" spc="-38"/>
            </a:pPr>
            <a:r>
              <a:rPr lang="es-ES_tradnl" dirty="0"/>
              <a:t>Por lo tanto, necesitamos algún criterio de selección.</a:t>
            </a:r>
          </a:p>
          <a:p>
            <a:pPr algn="l">
              <a:defRPr sz="3800" spc="-38"/>
            </a:pPr>
            <a:endParaRPr lang="es-ES_tradnl" dirty="0"/>
          </a:p>
          <a:p>
            <a:pPr algn="l">
              <a:defRPr sz="3800" spc="-38"/>
            </a:pPr>
            <a:r>
              <a:rPr lang="es-ES_tradnl" dirty="0"/>
              <a:t>El caso que estamos analizando busca el hiperplano que se encuentre lo más alejado posible de los datos de entrenamiento.</a:t>
            </a:r>
          </a:p>
          <a:p>
            <a:pPr algn="l">
              <a:defRPr sz="3800" spc="-38"/>
            </a:pPr>
            <a:endParaRPr lang="es-ES_tradnl" dirty="0"/>
          </a:p>
          <a:p>
            <a:pPr algn="l">
              <a:defRPr sz="3800" spc="-38"/>
            </a:pPr>
            <a:r>
              <a:rPr lang="es-ES_tradnl" dirty="0"/>
              <a:t>Es decir, calculamos la distancia mínima de cada observación de entrenamiento al hiperplano y obtenemos la más pequeña de esas distancias, a la que llamamos </a:t>
            </a:r>
            <a:r>
              <a:rPr lang="es-ES_tradnl" dirty="0">
                <a:solidFill>
                  <a:schemeClr val="accent6">
                    <a:lumOff val="-39947"/>
                  </a:schemeClr>
                </a:solidFill>
                <a:latin typeface="Graphik Compact Bold"/>
                <a:ea typeface="Graphik Compact Bold"/>
                <a:cs typeface="Graphik Compact Bold"/>
                <a:sym typeface="Graphik Compact Bold"/>
              </a:rPr>
              <a:t>margen</a:t>
            </a:r>
            <a:r>
              <a:rPr lang="es-ES_tradnl" dirty="0"/>
              <a:t>.</a:t>
            </a:r>
          </a:p>
          <a:p>
            <a:pPr algn="l">
              <a:defRPr sz="3800" spc="-38"/>
            </a:pPr>
            <a:endParaRPr lang="es-ES_tradnl" dirty="0"/>
          </a:p>
          <a:p>
            <a:pPr algn="l">
              <a:defRPr sz="3800" spc="-38"/>
            </a:pPr>
            <a:r>
              <a:rPr lang="es-ES_tradnl" dirty="0"/>
              <a:t>El objetivo es encontrar el hiperplano que tenga el </a:t>
            </a:r>
            <a:r>
              <a:rPr lang="es-ES_tradnl" b="1" dirty="0">
                <a:solidFill>
                  <a:srgbClr val="7030A0"/>
                </a:solidFill>
              </a:rPr>
              <a:t>mayor margen posible</a:t>
            </a:r>
            <a:r>
              <a:rPr lang="es-ES_tradnl" dirty="0"/>
              <a:t>. El algoritmo que realiza esta tarea se conoce como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Maximal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Margin</a:t>
            </a:r>
            <a:r>
              <a:rPr lang="es-ES_tradnl" dirty="0">
                <a:latin typeface="Graphik Compact Bold"/>
                <a:ea typeface="Graphik Compact Bold"/>
                <a:cs typeface="Graphik Compact Bold"/>
                <a:sym typeface="Graphik Compact Bold"/>
              </a:rPr>
              <a:t> </a:t>
            </a:r>
            <a:r>
              <a:rPr lang="es-ES_tradnl" dirty="0" err="1">
                <a:latin typeface="Graphik Compact Bold"/>
                <a:ea typeface="Graphik Compact Bold"/>
                <a:cs typeface="Graphik Compact Bold"/>
                <a:sym typeface="Graphik Compact Bold"/>
              </a:rPr>
              <a:t>Classifier</a:t>
            </a:r>
            <a:endParaRPr lang="es-ES_tradnl" dirty="0">
              <a:latin typeface="Graphik Compact Bold"/>
              <a:ea typeface="Graphik Compact Bold"/>
              <a:cs typeface="Graphik Compact Bold"/>
              <a:sym typeface="Graphik Compact Bold"/>
            </a:endParaRPr>
          </a:p>
          <a:p>
            <a:pPr algn="l">
              <a:defRPr sz="3800" spc="-38"/>
            </a:pPr>
            <a:endParaRPr lang="es-ES_tradnl" dirty="0">
              <a:latin typeface="Graphik Compact Bold"/>
              <a:ea typeface="Graphik Compact Bold"/>
              <a:cs typeface="Graphik Compact Bold"/>
              <a:sym typeface="Graphik Compact Bold"/>
            </a:endParaRPr>
          </a:p>
          <a:p>
            <a:pPr algn="l">
              <a:defRPr sz="3800" spc="-38"/>
            </a:pPr>
            <a:r>
              <a:rPr lang="es-ES_tradnl" dirty="0"/>
              <a:t>Podemos pensar que este clasificador busca el máximo </a:t>
            </a:r>
            <a:r>
              <a:rPr lang="es-ES_tradnl" dirty="0">
                <a:solidFill>
                  <a:schemeClr val="accent4">
                    <a:hueOff val="-1193508"/>
                  </a:schemeClr>
                </a:solidFill>
                <a:latin typeface="Graphik Compact Bold"/>
                <a:ea typeface="Graphik Compact Bold"/>
                <a:cs typeface="Graphik Compact Bold"/>
                <a:sym typeface="Graphik Compact Bold"/>
              </a:rPr>
              <a:t>grosor</a:t>
            </a:r>
            <a:r>
              <a:rPr lang="es-ES_tradnl" dirty="0"/>
              <a:t> de la “franja” o “banda” que puede pasar entre las clases.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E1A9D2F-45C1-D8A1-DE7F-F5D320976741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6157C24-300C-4D87-8B03-A04524538E0E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VAMOS A PRÁCTICAR UN POCO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 b="0" spc="-215">
                <a:solidFill>
                  <a:srgbClr val="FFFFFF"/>
                </a:solidFill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VAMOS A PRÁCTICAR UN POCO…</a:t>
            </a:r>
          </a:p>
        </p:txBody>
      </p:sp>
    </p:spTree>
    <p:extLst>
      <p:ext uri="{BB962C8B-B14F-4D97-AF65-F5344CB8AC3E}">
        <p14:creationId xmlns:p14="http://schemas.microsoft.com/office/powerpoint/2010/main" val="62789213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Arbol de clasificación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Árbol de clasificación</a:t>
            </a:r>
          </a:p>
        </p:txBody>
      </p:sp>
    </p:spTree>
    <p:extLst>
      <p:ext uri="{BB962C8B-B14F-4D97-AF65-F5344CB8AC3E}">
        <p14:creationId xmlns:p14="http://schemas.microsoft.com/office/powerpoint/2010/main" val="168909945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Árbol de clasificación</a:t>
            </a:r>
          </a:p>
        </p:txBody>
      </p:sp>
      <p:sp>
        <p:nvSpPr>
          <p:cNvPr id="427" name="Un árbol de clasificación es muy similar a uno de regresión, pero ahora se usa para predecir una variable cualitativa.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Un árbol de clasificación es muy similar a un árbol de regresión, pero se utiliza para predecir una variable cualitativa.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En el caso de regresión, al llegar a una hoja, obteníamos el valor promedio de las observaciones en esa hoja.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Ahora, se obtiene la clase más frecuente entre las observaciones que caen en la hoja.</a:t>
            </a:r>
          </a:p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Al interpretar los resultados de un árbol de clasificación, a menudo nos interesa no solo la predicción de clase correspondiente a un nodo terminal, sino también las proporciones de cada clase entre las observaciones de entrenamiento que caen en esa región.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5D6B39D-D51D-5325-C9CB-C8E0A75EDDB6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32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A17CCAF-3AAD-88F7-C0E6-AACC2B2BD478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  <p:extLst>
      <p:ext uri="{BB962C8B-B14F-4D97-AF65-F5344CB8AC3E}">
        <p14:creationId xmlns:p14="http://schemas.microsoft.com/office/powerpoint/2010/main" val="329601203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Árbol de clasificación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0" name="La forma en que se crea un árbol de clasificación es muy parecida al árbol de regresión con la estrategia top-down y greedy, pero no contamos con el error cuadrático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896659"/>
                <a:ext cx="21869400" cy="8479271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/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La forma más simple de crear un árbol de clasificación es muy similar a la del árbol de regresión, usando la estrategia top-</a:t>
                </a:r>
                <a:r>
                  <a:rPr lang="es-ES_tradnl" dirty="0" err="1"/>
                  <a:t>down</a:t>
                </a:r>
                <a:r>
                  <a:rPr lang="es-ES_tradnl" dirty="0"/>
                  <a:t> y </a:t>
                </a:r>
                <a:r>
                  <a:rPr lang="es-ES_tradnl" dirty="0" err="1"/>
                  <a:t>greedy</a:t>
                </a:r>
                <a:r>
                  <a:rPr lang="es-ES_tradnl" dirty="0"/>
                  <a:t>.</a:t>
                </a:r>
              </a:p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Sin embargo, no contamos con el </a:t>
                </a:r>
                <a:r>
                  <a:rPr lang="es-ES_tradnl" b="1" dirty="0"/>
                  <a:t>error cuadrático</a:t>
                </a:r>
                <a:r>
                  <a:rPr lang="es-ES_tradnl" dirty="0"/>
                  <a:t>.</a:t>
                </a:r>
              </a:p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Una primera métrica que podemos usar es la tasa de error de clasificación:</a:t>
                </a:r>
                <a:br>
                  <a:rPr lang="es-ES_tradnl" dirty="0"/>
                </a:br>
                <a:endParaRPr lang="es-ES_tradnl" dirty="0"/>
              </a:p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s-ES_tradnl" dirty="0"/>
              </a:p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n-US" dirty="0" err="1"/>
                  <a:t>Donde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</m:oMath>
                </a14:m>
                <a:r>
                  <a:rPr lang="es-ES_tradnl" dirty="0"/>
                  <a:t> representa la proporción de observaciones de entrenamiento en la región m que pertenecen a la clase k. </a:t>
                </a:r>
              </a:p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Esta métrica indica la fracción de observaciones en la región que no pertenecen a la clase más frecuente</a:t>
                </a:r>
              </a:p>
              <a:p>
                <a:pPr defTabSz="554990">
                  <a:spcBef>
                    <a:spcPts val="3100"/>
                  </a:spcBef>
                  <a:defRPr sz="437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⚠️ El error de clasificación</a:t>
                </a:r>
                <a:r>
                  <a:rPr lang="es-ES_tradnl" b="1" dirty="0">
                    <a:solidFill>
                      <a:schemeClr val="accent5">
                        <a:lumMod val="75000"/>
                      </a:schemeClr>
                    </a:solidFill>
                  </a:rPr>
                  <a:t> no es suficientemente sensible para crecer árboles complejos</a:t>
                </a:r>
                <a:r>
                  <a:rPr lang="es-ES_tradnl" dirty="0"/>
                  <a:t>, por lo que en la práctica se prefieren otras dos medidas: índice de Gini y entropía.</a:t>
                </a:r>
              </a:p>
            </p:txBody>
          </p:sp>
        </mc:Choice>
        <mc:Fallback>
          <p:sp>
            <p:nvSpPr>
              <p:cNvPr id="430" name="La forma en que se crea un árbol de clasificación es muy parecida al árbol de regresión con la estrategia top-down y greedy, pero no contamos con el error cuadrático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896659"/>
                <a:ext cx="21869400" cy="8479271"/>
              </a:xfrm>
              <a:prstGeom prst="rect">
                <a:avLst/>
              </a:prstGeom>
              <a:blipFill>
                <a:blip r:embed="rId2"/>
                <a:stretch>
                  <a:fillRect l="-1219" t="-1794" r="-929" b="-1495"/>
                </a:stretch>
              </a:blipFill>
            </p:spPr>
            <p:txBody>
              <a:bodyPr/>
              <a:lstStyle/>
              <a:p>
                <a:r>
                  <a:rPr lang="en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B6EA6F0-CE8C-6B18-2C9F-9BEAD17911CC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33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B32D14B-8C6D-F874-2C34-68B99C5885EC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  <p:extLst>
      <p:ext uri="{BB962C8B-B14F-4D97-AF65-F5344CB8AC3E}">
        <p14:creationId xmlns:p14="http://schemas.microsoft.com/office/powerpoint/2010/main" val="216648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Árbol de clasificación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5" name="El indice de Gini, el cual es una medida de la desigualdad usada inicialmente para medir la desigualdad de los países: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718560"/>
                <a:ext cx="21869400" cy="971088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b="1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Índice de Gini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El índice de Gini es una medida de desigualdad que originalmente se usó para medir la desigualdad económica de países: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ES_tradnl" dirty="0"/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Se puede interpretar como una medida de la varianza entre las clases.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El índice de Gini toma valores pequeños si todas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dirty="0"/>
                  <a:t>son cercanas a 0 o 1, es decir, si la región es “pura”.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Por eso, se dice que el índice de Gini mide la pureza de un nodo terminal.</a:t>
                </a:r>
              </a:p>
            </p:txBody>
          </p:sp>
        </mc:Choice>
        <mc:Fallback>
          <p:sp>
            <p:nvSpPr>
              <p:cNvPr id="435" name="El indice de Gini, el cual es una medida de la desigualdad usada inicialmente para medir la desigualdad de los países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718560"/>
                <a:ext cx="21869400" cy="9710880"/>
              </a:xfrm>
              <a:prstGeom prst="rect">
                <a:avLst/>
              </a:prstGeom>
              <a:blipFill>
                <a:blip r:embed="rId2"/>
                <a:stretch>
                  <a:fillRect l="-1393" t="-1305"/>
                </a:stretch>
              </a:blipFill>
            </p:spPr>
            <p:txBody>
              <a:bodyPr/>
              <a:lstStyle/>
              <a:p>
                <a:r>
                  <a:rPr lang="en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9054AD4-6524-7351-1463-B0A1029713D7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34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29D5649-8D5C-4A45-036B-2F2F349AFC7B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  <p:extLst>
      <p:ext uri="{BB962C8B-B14F-4D97-AF65-F5344CB8AC3E}">
        <p14:creationId xmlns:p14="http://schemas.microsoft.com/office/powerpoint/2010/main" val="257921653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Árbol de clasificación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4" name="Si en una hoja, todas las observaciones de entrenamiento son de una sola clase, la entropía es cero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771124"/>
                <a:ext cx="21869400" cy="9532779"/>
              </a:xfrm>
              <a:prstGeom prst="rect">
                <a:avLst/>
              </a:prstGeom>
            </p:spPr>
            <p:txBody>
              <a:bodyPr>
                <a:normAutofit fontScale="85000" lnSpcReduction="20000"/>
              </a:bodyPr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b="1" dirty="0">
                    <a:latin typeface="Graphik Compact Bold"/>
                    <a:ea typeface="Graphik Compact Bold"/>
                    <a:cs typeface="Graphik Compact Bold"/>
                    <a:sym typeface="Graphik Compact Bold"/>
                  </a:rPr>
                  <a:t>Entropía</a:t>
                </a:r>
                <a:endParaRPr lang="es-ES_tradnl" dirty="0"/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En un árbol de clasificación, queremos encontrar divisiones que proporcionen mucha información.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Una rama es excelente si separa claramente las clases: todas las observaciones de una clase van a un lado y todas las de otra clase al otro.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La entropía mide la cantidad de desorden o incertidumbre: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685800" indent="-685800">
                  <a:buFont typeface="Arial" panose="020B0604020202020204" pitchFamily="34" charset="0"/>
                  <a:buChar char="•"/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Si todas las observaciones de entrenamiento en una hoja pertenecen a una sola clase, la entropía es cero.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Si las clases están repartidas uniformemente, la entropía es grande.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Valores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𝑚𝑘</m:t>
                        </m:r>
                      </m:sub>
                    </m:sSub>
                  </m:oMath>
                </a14:m>
                <a:r>
                  <a:rPr lang="es-ES_tradnl" dirty="0"/>
                  <a:t> cercanos a 0 o 1 producen entropía baja, mientras que proporciones similares generan entropía alta.</a:t>
                </a:r>
              </a:p>
            </p:txBody>
          </p:sp>
        </mc:Choice>
        <mc:Fallback>
          <p:sp>
            <p:nvSpPr>
              <p:cNvPr id="444" name="Si en una hoja, todas las observaciones de entrenamiento son de una sola clase, la entropía es cero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771124"/>
                <a:ext cx="21869400" cy="9532779"/>
              </a:xfrm>
              <a:prstGeom prst="rect">
                <a:avLst/>
              </a:prstGeom>
              <a:blipFill>
                <a:blip r:embed="rId2"/>
                <a:stretch>
                  <a:fillRect l="-1161" t="-2397" r="-754"/>
                </a:stretch>
              </a:blipFill>
            </p:spPr>
            <p:txBody>
              <a:bodyPr/>
              <a:lstStyle/>
              <a:p>
                <a:r>
                  <a:rPr lang="en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649C727-B817-3403-89E3-06C8AC9FB57A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35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35AA09D-BCA4-D8C8-772C-C7747A344ACC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  <p:extLst>
      <p:ext uri="{BB962C8B-B14F-4D97-AF65-F5344CB8AC3E}">
        <p14:creationId xmlns:p14="http://schemas.microsoft.com/office/powerpoint/2010/main" val="92994266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Árbol de clasificación</a:t>
            </a:r>
          </a:p>
        </p:txBody>
      </p:sp>
      <p:pic>
        <p:nvPicPr>
          <p:cNvPr id="450" name="lagrida_latex_editor32.png" descr="lagrida_latex_editor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387" y="13782806"/>
            <a:ext cx="4364092" cy="139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oukkktput.png" descr="oukkktpu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583" y="4125780"/>
            <a:ext cx="10246833" cy="851418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82559D3-B098-A5B5-D42F-66964CD8A654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36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29135DF-0BBB-87A1-7AD2-854C4F07763D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  <p:extLst>
      <p:ext uri="{BB962C8B-B14F-4D97-AF65-F5344CB8AC3E}">
        <p14:creationId xmlns:p14="http://schemas.microsoft.com/office/powerpoint/2010/main" val="399688472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Arbol de clasificac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Arbol de clasificación</a:t>
            </a:r>
          </a:p>
        </p:txBody>
      </p:sp>
      <p:sp>
        <p:nvSpPr>
          <p:cNvPr id="454" name="Todo el resto es igual al árbol de regresión"/>
          <p:cNvSpPr txBox="1">
            <a:spLocks noGrp="1"/>
          </p:cNvSpPr>
          <p:nvPr>
            <p:ph type="body" idx="1"/>
          </p:nvPr>
        </p:nvSpPr>
        <p:spPr>
          <a:xfrm>
            <a:off x="1295400" y="3825521"/>
            <a:ext cx="21869400" cy="9532779"/>
          </a:xfrm>
          <a:prstGeom prst="rect">
            <a:avLst/>
          </a:prstGeom>
        </p:spPr>
        <p:txBody>
          <a:bodyPr/>
          <a:lstStyle>
            <a:lvl1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</a:lstStyle>
          <a:p>
            <a:r>
              <a:rPr lang="es-ES_tradnl" b="1" dirty="0"/>
              <a:t>Similitudes con los árboles de regresión</a:t>
            </a:r>
          </a:p>
          <a:p>
            <a:r>
              <a:rPr lang="es-ES_tradnl" dirty="0"/>
              <a:t>El resto del procedimiento es igual al árbol de regresión: división recursiva, poda y selección de subárboles óptimos.</a:t>
            </a:r>
          </a:p>
        </p:txBody>
      </p:sp>
      <p:pic>
        <p:nvPicPr>
          <p:cNvPr id="455" name="lagrida_latex_editor32.png" descr="lagrida_latex_editor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387" y="13782806"/>
            <a:ext cx="4364092" cy="13968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2A5D960-8D0F-FF1A-A70A-089F7977536E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37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BCF8FF0-5EDB-B670-3DC9-14C471651911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  <p:extLst>
      <p:ext uri="{BB962C8B-B14F-4D97-AF65-F5344CB8AC3E}">
        <p14:creationId xmlns:p14="http://schemas.microsoft.com/office/powerpoint/2010/main" val="140966648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Ventajas y Desventajas de los arboles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>
            <a:normAutofit/>
          </a:bodyPr>
          <a:lstStyle>
            <a:lvl1pPr defTabSz="479044">
              <a:defRPr sz="8200" spc="-328"/>
            </a:lvl1pPr>
          </a:lstStyle>
          <a:p>
            <a:r>
              <a:rPr lang="es-ES_tradnl" dirty="0"/>
              <a:t>Ventajas y Desventajas de los árboles</a:t>
            </a:r>
          </a:p>
        </p:txBody>
      </p:sp>
      <p:sp>
        <p:nvSpPr>
          <p:cNvPr id="460" name="✅ Son fáciles de explicar a las personas, mas inclusive que a la regresión lineal.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✅ Fáciles de explicar a personas, incluso más que la regresión lineal.</a:t>
            </a:r>
          </a:p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✅ Se aproximan a la forma de pensar humana.</a:t>
            </a:r>
          </a:p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✅ Se pueden representar gráficamente.</a:t>
            </a:r>
          </a:p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✅ Pueden manejar variables cualitativas sin necesidad de crear </a:t>
            </a:r>
            <a:r>
              <a:rPr lang="es-ES_tradnl" dirty="0" err="1"/>
              <a:t>dummies</a:t>
            </a:r>
            <a:r>
              <a:rPr lang="es-ES_tradnl" dirty="0"/>
              <a:t>.</a:t>
            </a:r>
          </a:p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🚫 No tienen el mismo nivel de precisión predictiva que otros modelos.</a:t>
            </a:r>
          </a:p>
          <a:p>
            <a:pPr defTabSz="554990">
              <a:spcBef>
                <a:spcPts val="3100"/>
              </a:spcBef>
              <a:defRPr sz="437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🚫 No son robustos: pequeños cambios en los datos pueden generar grandes variaciones en la predicción.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639C170-4C0C-13B3-51A0-43756F3329AC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38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A859EDB-3F67-F968-3596-5511E986DE14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  <p:extLst>
      <p:ext uri="{BB962C8B-B14F-4D97-AF65-F5344CB8AC3E}">
        <p14:creationId xmlns:p14="http://schemas.microsoft.com/office/powerpoint/2010/main" val="234580410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Ventajas y Desventajas de los arboles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>
            <a:normAutofit/>
          </a:bodyPr>
          <a:lstStyle>
            <a:lvl1pPr defTabSz="479044">
              <a:defRPr sz="8200" spc="-328"/>
            </a:lvl1pPr>
          </a:lstStyle>
          <a:p>
            <a:r>
              <a:rPr lang="es-ES_tradnl" dirty="0"/>
              <a:t>Ventajas y Desventajas de los árboles</a:t>
            </a:r>
          </a:p>
        </p:txBody>
      </p:sp>
      <p:pic>
        <p:nvPicPr>
          <p:cNvPr id="463" name="g1ddd5750.png" descr="g1ddd57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82" y="3459664"/>
            <a:ext cx="11143636" cy="991945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236445D-84B5-D686-0361-312C9E717197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39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A9A8E80-1C05-024D-96F4-D7F0AC11A65F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  <p:extLst>
      <p:ext uri="{BB962C8B-B14F-4D97-AF65-F5344CB8AC3E}">
        <p14:creationId xmlns:p14="http://schemas.microsoft.com/office/powerpoint/2010/main" val="80453517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lasificador de vector de soportes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>
            <a:normAutofit/>
          </a:bodyPr>
          <a:lstStyle>
            <a:lvl1pPr defTabSz="508254">
              <a:defRPr sz="8700" spc="-348"/>
            </a:lvl1pPr>
          </a:lstStyle>
          <a:p>
            <a:r>
              <a:rPr lang="es-ES_tradnl"/>
              <a:t>Clasificador de vector de soportes</a:t>
            </a:r>
          </a:p>
        </p:txBody>
      </p:sp>
      <p:sp>
        <p:nvSpPr>
          <p:cNvPr id="177" name="Por lo que vimos, si queremos seguir usando un hiperplano, debemos relajar las exigencias:…"/>
          <p:cNvSpPr txBox="1">
            <a:spLocks noGrp="1"/>
          </p:cNvSpPr>
          <p:nvPr>
            <p:ph type="body" idx="1"/>
          </p:nvPr>
        </p:nvSpPr>
        <p:spPr>
          <a:xfrm>
            <a:off x="1257300" y="3676527"/>
            <a:ext cx="21869400" cy="9532780"/>
          </a:xfrm>
          <a:prstGeom prst="rect">
            <a:avLst/>
          </a:prstGeom>
        </p:spPr>
        <p:txBody>
          <a:bodyPr/>
          <a:lstStyle/>
          <a:p>
            <a: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Por lo que vimos, si queremos seguir utilizando un hiperplano, debemos relajar las exigencias:</a:t>
            </a:r>
          </a:p>
          <a:p>
            <a:pPr marL="1392554" lvl="1" indent="-744854">
              <a:buClr>
                <a:srgbClr val="000000"/>
              </a:buClr>
              <a:buSzPct val="200000"/>
              <a:buChar char="•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Mayor robustez frente a observaciones individuales.</a:t>
            </a:r>
          </a:p>
          <a:p>
            <a:pPr marL="1392554" lvl="1" indent="-744854">
              <a:buClr>
                <a:srgbClr val="000000"/>
              </a:buClr>
              <a:buSzPct val="200000"/>
              <a:buChar char="•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Mejor clasificación de la mayoría (aunque no de todas) las observaciones de entrenamiento.</a:t>
            </a:r>
          </a:p>
          <a:p>
            <a:pPr marL="647700" lvl="1" indent="0">
              <a:buClr>
                <a:srgbClr val="000000"/>
              </a:buClr>
              <a:buSzPct val="200000"/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Es decir, podría valer la pena clasificar erróneamente algunas observaciones de entrenamiento para poder clasificar mejor las restantes.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83E06AB-4BAE-30EF-433A-57D90189DCAF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4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D80F5D7-2CAD-7FAB-5FF9-9E923A624341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VAMOS A PRÁCTICAR UN POCO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400" b="0" spc="-215">
                <a:solidFill>
                  <a:srgbClr val="FFFFFF"/>
                </a:solidFill>
                <a:latin typeface="Graphik Compact Bold"/>
                <a:ea typeface="Graphik Compact Bold"/>
                <a:cs typeface="Graphik Compact Bold"/>
                <a:sym typeface="Graphik Compact Bold"/>
              </a:defRPr>
            </a:lvl1pPr>
          </a:lstStyle>
          <a:p>
            <a:r>
              <a:rPr lang="es-ES_tradnl" dirty="0">
                <a:solidFill>
                  <a:schemeClr val="tx1"/>
                </a:solidFill>
              </a:rPr>
              <a:t>VAMOS A PRÁCTICAR UN POCO…</a:t>
            </a:r>
          </a:p>
        </p:txBody>
      </p:sp>
    </p:spTree>
    <p:extLst>
      <p:ext uri="{BB962C8B-B14F-4D97-AF65-F5344CB8AC3E}">
        <p14:creationId xmlns:p14="http://schemas.microsoft.com/office/powerpoint/2010/main" val="414063813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lasificador de vector de soportes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>
            <a:normAutofit/>
          </a:bodyPr>
          <a:lstStyle>
            <a:lvl1pPr defTabSz="508254">
              <a:defRPr sz="8700" spc="-348"/>
            </a:lvl1pPr>
          </a:lstStyle>
          <a:p>
            <a:r>
              <a:rPr lang="es-ES_tradnl"/>
              <a:t>Clasificador de vector de soportes</a:t>
            </a:r>
          </a:p>
        </p:txBody>
      </p:sp>
      <p:sp>
        <p:nvSpPr>
          <p:cNvPr id="180" name="Similar al clasificador, hay un pequeño numero de observaciones en el margen o dentro de él, que son los que determinan el hiperplano, esto se llaman vectores de soporte.…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/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endParaRPr lang="es-ES_tradnl" dirty="0"/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Hay un pequeño número de observaciones que se encuentran en el margen o dentro de él, y son las que determinan el hiperplano. A estas se las llama vectores de soporte.</a:t>
            </a:r>
          </a:p>
          <a:p>
            <a:pPr defTabSz="490727">
              <a:spcBef>
                <a:spcPts val="2700"/>
              </a:spcBef>
              <a:defRPr sz="3864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pPr>
            <a:r>
              <a:rPr lang="es-ES_tradnl" dirty="0"/>
              <a:t>Las demás observaciones </a:t>
            </a:r>
            <a:r>
              <a:rPr lang="es-ES_tradnl" b="1" dirty="0">
                <a:solidFill>
                  <a:schemeClr val="accent3">
                    <a:lumMod val="75000"/>
                  </a:schemeClr>
                </a:solidFill>
              </a:rPr>
              <a:t>no tienen importancia para el modelo</a:t>
            </a:r>
            <a:r>
              <a:rPr lang="es-ES_tradnl" dirty="0"/>
              <a:t>.                                                                   </a:t>
            </a:r>
          </a:p>
        </p:txBody>
      </p:sp>
      <p:pic>
        <p:nvPicPr>
          <p:cNvPr id="2" name="Picture 1" descr="A group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D8B6FD52-69CA-90CE-0F7D-9E9A4DFD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73" y="3133001"/>
            <a:ext cx="22683827" cy="6026764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1818FDB-6F8A-0EF2-AD92-DB44F40B0935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5</a:t>
            </a:fld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79A2F-B24E-3FE2-431D-5E1D6006803C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upport vector machine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Support vector machine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El modelo llamado Support Vector Machine (SVM) o maquina de vector de soportes extiende al Clasificador de vector de soportes permitiendo extender el espacio de features, usando funciones kernels.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El modelo llamado </a:t>
                </a:r>
                <a:r>
                  <a:rPr lang="es-ES_tradnl" dirty="0" err="1"/>
                  <a:t>Support</a:t>
                </a:r>
                <a:r>
                  <a:rPr lang="es-ES_tradnl" dirty="0"/>
                  <a:t> Vector Machine (SVM), o Máquina de Vectores de Soporte, extiende al Clasificador de Vectores de Soporte permitiendo ampliar el espacio de </a:t>
                </a:r>
                <a:r>
                  <a:rPr lang="es-ES_tradnl" dirty="0" err="1"/>
                  <a:t>features</a:t>
                </a:r>
                <a:r>
                  <a:rPr lang="es-ES_tradnl" dirty="0"/>
                  <a:t> mediante el uso de funciones </a:t>
                </a:r>
                <a:r>
                  <a:rPr lang="es-ES_tradnl" dirty="0" err="1"/>
                  <a:t>kernel</a:t>
                </a:r>
                <a:r>
                  <a:rPr lang="es-ES_tradnl" dirty="0"/>
                  <a:t>.</a:t>
                </a: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La frontera de decisión se puede describir como:</a:t>
                </a:r>
                <a:endParaRPr lang="en-US" sz="6600" b="0" i="1" dirty="0">
                  <a:latin typeface="Cambria Math" panose="02040503050406030204" pitchFamily="18" charset="0"/>
                </a:endParaRPr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_tradn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s-ES_tradnl" dirty="0"/>
              </a:p>
              <a:p>
                <a:pPr>
                  <a:defRPr sz="4600">
                    <a:latin typeface="Graphik Compact Regular"/>
                    <a:ea typeface="Graphik Compact Regular"/>
                    <a:cs typeface="Graphik Compact Regular"/>
                    <a:sym typeface="Graphik Compact Regular"/>
                  </a:defRPr>
                </a:pPr>
                <a:r>
                  <a:rPr lang="es-ES_tradnl" dirty="0"/>
                  <a:t>La forma de entrenamiento, la importancia de los vectores de soporte y el </a:t>
                </a:r>
                <a:r>
                  <a:rPr lang="es-ES_tradnl" dirty="0" err="1"/>
                  <a:t>hiperparámetro</a:t>
                </a:r>
                <a:r>
                  <a:rPr lang="es-ES_tradnl" dirty="0"/>
                  <a:t> C se mantienen. La gran diferencia es que ahora las fronteras de decisión no son necesariamente lineales, sino que están determinadas por la función </a:t>
                </a:r>
                <a:r>
                  <a:rPr lang="es-ES_tradnl" dirty="0" err="1"/>
                  <a:t>kernel</a:t>
                </a:r>
                <a:r>
                  <a:rPr lang="es-ES_tradnl" dirty="0"/>
                  <a:t> elegida</a:t>
                </a:r>
              </a:p>
            </p:txBody>
          </p:sp>
        </mc:Choice>
        <mc:Fallback>
          <p:sp>
            <p:nvSpPr>
              <p:cNvPr id="184" name="El modelo llamado Support Vector Machine (SVM) o maquina de vector de soportes extiende al Clasificador de vector de soportes permitiendo extender el espacio de features, usando funciones kernels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3710394"/>
                <a:ext cx="21869400" cy="9532780"/>
              </a:xfrm>
              <a:prstGeom prst="rect">
                <a:avLst/>
              </a:prstGeom>
              <a:blipFill>
                <a:blip r:embed="rId2"/>
                <a:stretch>
                  <a:fillRect l="-1393" t="-1332" r="-116"/>
                </a:stretch>
              </a:blipFill>
            </p:spPr>
            <p:txBody>
              <a:bodyPr/>
              <a:lstStyle/>
              <a:p>
                <a:r>
                  <a:rPr lang="en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10B07DB-D061-F871-B51B-BA0118ED6E2C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6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554B3D-6A71-1085-75C0-2E1A0B34A4DB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upport vector machine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Support vector machine</a:t>
            </a:r>
          </a:p>
        </p:txBody>
      </p:sp>
      <p:pic>
        <p:nvPicPr>
          <p:cNvPr id="188" name="path3sss7xxxxx275.png" descr="path3sss7xxxxx2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962" y="4384885"/>
            <a:ext cx="15408276" cy="7349512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Kernel polinomial de orden 3"/>
          <p:cNvSpPr txBox="1"/>
          <p:nvPr/>
        </p:nvSpPr>
        <p:spPr>
          <a:xfrm>
            <a:off x="6051175" y="11952971"/>
            <a:ext cx="5271251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spc="-36"/>
            </a:lvl1pPr>
          </a:lstStyle>
          <a:p>
            <a:r>
              <a:rPr lang="es-ES_tradnl" dirty="0" err="1"/>
              <a:t>Kernel</a:t>
            </a:r>
            <a:r>
              <a:rPr lang="es-ES_tradnl" dirty="0"/>
              <a:t> polinomial de orden 3</a:t>
            </a:r>
          </a:p>
        </p:txBody>
      </p:sp>
      <p:sp>
        <p:nvSpPr>
          <p:cNvPr id="190" name="Kernel radial"/>
          <p:cNvSpPr txBox="1"/>
          <p:nvPr/>
        </p:nvSpPr>
        <p:spPr>
          <a:xfrm>
            <a:off x="15424478" y="11952971"/>
            <a:ext cx="2357312" cy="54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spc="-36"/>
            </a:lvl1pPr>
          </a:lstStyle>
          <a:p>
            <a:r>
              <a:rPr lang="es-ES_tradnl"/>
              <a:t>Kernel radial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35B840D-CAE1-A8D5-6224-9924C7E92CC2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7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0C6DE69-D83C-449C-0B49-23EF60A3CB43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upport vector machine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Support vector machine</a:t>
            </a:r>
          </a:p>
        </p:txBody>
      </p:sp>
      <p:pic>
        <p:nvPicPr>
          <p:cNvPr id="193" name="path3ddd7ss75.png" descr="path3ddd7ss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875" y="4059334"/>
            <a:ext cx="18272450" cy="804297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179D840-7A42-5790-6233-4265371CE318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8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8ED0A2-CC0B-8F51-4DB3-B22F2C3A351A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upport Vector Machine en regresión"/>
          <p:cNvSpPr txBox="1">
            <a:spLocks noGrp="1"/>
          </p:cNvSpPr>
          <p:nvPr>
            <p:ph type="title"/>
          </p:nvPr>
        </p:nvSpPr>
        <p:spPr>
          <a:xfrm>
            <a:off x="1295400" y="1622629"/>
            <a:ext cx="21869400" cy="1778386"/>
          </a:xfrm>
          <a:prstGeom prst="rect">
            <a:avLst/>
          </a:prstGeom>
        </p:spPr>
        <p:txBody>
          <a:bodyPr/>
          <a:lstStyle>
            <a:lvl1pPr defTabSz="479044">
              <a:defRPr sz="8200" spc="-328"/>
            </a:lvl1pPr>
          </a:lstStyle>
          <a:p>
            <a:r>
              <a:rPr lang="es-ES_tradnl"/>
              <a:t>Support Vector Machine en regresión</a:t>
            </a:r>
          </a:p>
        </p:txBody>
      </p:sp>
      <p:sp>
        <p:nvSpPr>
          <p:cNvPr id="196" name="Lo que se optimiza ahora es el hiperplano que mejor que logra meter a todos los puntos de entrenamiento dentro del margen, minimizando el valor del margen."/>
          <p:cNvSpPr txBox="1">
            <a:spLocks noGrp="1"/>
          </p:cNvSpPr>
          <p:nvPr>
            <p:ph type="body" idx="1"/>
          </p:nvPr>
        </p:nvSpPr>
        <p:spPr>
          <a:xfrm>
            <a:off x="1295400" y="3710394"/>
            <a:ext cx="21869400" cy="9532780"/>
          </a:xfrm>
          <a:prstGeom prst="rect">
            <a:avLst/>
          </a:prstGeom>
        </p:spPr>
        <p:txBody>
          <a:bodyPr/>
          <a:lstStyle>
            <a:lvl1pPr>
              <a:defRPr sz="4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</a:lstStyle>
          <a:p>
            <a:r>
              <a:rPr lang="es-ES_tradnl" dirty="0"/>
              <a:t>Lo que se optimiza ahora es el hiperplano que mejor logra incluir a todos los puntos de entrenamiento dentro del margen, minimizando el valor de dicho margen.</a:t>
            </a:r>
          </a:p>
        </p:txBody>
      </p:sp>
      <p:pic>
        <p:nvPicPr>
          <p:cNvPr id="197" name="text15dsds97s0.png" descr="text15dsds97s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820" y="5758568"/>
            <a:ext cx="7650707" cy="76614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470F686-168B-A29C-721C-BF4EDDB7344D}"/>
              </a:ext>
            </a:extLst>
          </p:cNvPr>
          <p:cNvSpPr txBox="1">
            <a:spLocks/>
          </p:cNvSpPr>
          <p:nvPr/>
        </p:nvSpPr>
        <p:spPr>
          <a:xfrm>
            <a:off x="23088600" y="13053322"/>
            <a:ext cx="1130945" cy="501163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fld id="{87E7843D-FF13-4365-9478-9625B70A2705}" type="slidenum">
              <a:rPr lang="en-US" sz="2800" smtClean="0"/>
              <a:pPr/>
              <a:t>9</a:t>
            </a:fld>
            <a:endParaRPr lang="en-US" sz="28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BF09138-F0EF-3098-2C61-46DFF7A69E67}"/>
              </a:ext>
            </a:extLst>
          </p:cNvPr>
          <p:cNvSpPr txBox="1">
            <a:spLocks/>
          </p:cNvSpPr>
          <p:nvPr/>
        </p:nvSpPr>
        <p:spPr>
          <a:xfrm>
            <a:off x="488731" y="12935638"/>
            <a:ext cx="7608811" cy="463191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  <a:lvl2pPr marL="0" marR="0" indent="457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2pPr>
            <a:lvl3pPr marL="0" marR="0" indent="914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3pPr>
            <a:lvl4pPr marL="0" marR="0" indent="1371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4pPr>
            <a:lvl5pPr marL="0" marR="0" indent="18288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5pPr>
            <a:lvl6pPr marL="0" marR="0" indent="22860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6pPr>
            <a:lvl7pPr marL="0" marR="0" indent="27432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7pPr>
            <a:lvl8pPr marL="0" marR="0" indent="32004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8pPr>
            <a:lvl9pPr marL="0" marR="0" indent="3657600" algn="ctr" defTabSz="821531" rtl="0" fontAlgn="auto" latinLnBrk="0" hangingPunct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2800" algn="l"/>
              </a:tabLst>
              <a:defRPr kumimoji="0" sz="2600" b="0" i="0" u="none" strike="noStrike" cap="none" spc="-26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ES_tradnl" sz="2800" dirty="0"/>
              <a:t>Aprendizaje de Máquina – CEIA – FIUBA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4_DynamicRainbow">
  <a:themeElements>
    <a:clrScheme name="34_DynamicRainbow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34_DynamicRainbow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SemiboldItalic"/>
            <a:ea typeface="Graphik-SemiboldItalic"/>
            <a:cs typeface="Graphik-SemiboldItalic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kumimoji="0" sz="2600" b="0" i="0" u="none" strike="noStrike" cap="none" spc="-26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4_DynamicRainbow">
  <a:themeElements>
    <a:clrScheme name="34_DynamicRainbow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34_DynamicRainbow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SemiboldItalic"/>
            <a:ea typeface="Graphik-SemiboldItalic"/>
            <a:cs typeface="Graphik-SemiboldItalic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kumimoji="0" sz="2600" b="0" i="0" u="none" strike="noStrike" cap="none" spc="-26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2693</Words>
  <Application>Microsoft Macintosh PowerPoint</Application>
  <PresentationFormat>Custom</PresentationFormat>
  <Paragraphs>285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Cambria Math</vt:lpstr>
      <vt:lpstr>Graphik</vt:lpstr>
      <vt:lpstr>Graphik Compact</vt:lpstr>
      <vt:lpstr>Graphik Compact Bold</vt:lpstr>
      <vt:lpstr>Graphik Compact Regular</vt:lpstr>
      <vt:lpstr>Graphik-Medium</vt:lpstr>
      <vt:lpstr>Graphik-SemiboldItalic</vt:lpstr>
      <vt:lpstr>Helvetica Neue</vt:lpstr>
      <vt:lpstr>34_DynamicRainbow</vt:lpstr>
      <vt:lpstr>Árboles de decisión</vt:lpstr>
      <vt:lpstr>Repaso clase anterior</vt:lpstr>
      <vt:lpstr>Maximal Margin Classifier </vt:lpstr>
      <vt:lpstr>Clasificador de vector de soportes</vt:lpstr>
      <vt:lpstr>Clasificador de vector de soportes</vt:lpstr>
      <vt:lpstr>Support vector machine</vt:lpstr>
      <vt:lpstr>Support vector machine</vt:lpstr>
      <vt:lpstr>Support vector machine</vt:lpstr>
      <vt:lpstr>Support Vector Machine en regresión</vt:lpstr>
      <vt:lpstr>Support Vector Machine en regresión</vt:lpstr>
      <vt:lpstr>PowerPoint Presentation</vt:lpstr>
      <vt:lpstr>Árboles de decisión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Árboles de Regresión</vt:lpstr>
      <vt:lpstr>PowerPoint Presentation</vt:lpstr>
      <vt:lpstr>PowerPoint Presentation</vt:lpstr>
      <vt:lpstr>Árbol de clasificación</vt:lpstr>
      <vt:lpstr>Árbol de clasificación</vt:lpstr>
      <vt:lpstr>Árbol de clasificación</vt:lpstr>
      <vt:lpstr>Árbol de clasificación</vt:lpstr>
      <vt:lpstr>Árbol de clasificación</vt:lpstr>
      <vt:lpstr>Arbol de clasificación</vt:lpstr>
      <vt:lpstr>Ventajas y Desventajas de los árboles</vt:lpstr>
      <vt:lpstr>Ventajas y Desventajas de los árboles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Arboles de decisión</dc:title>
  <cp:lastModifiedBy>Facundo Adrián Lucianna</cp:lastModifiedBy>
  <cp:revision>49</cp:revision>
  <dcterms:modified xsi:type="dcterms:W3CDTF">2025-11-12T21:43:33Z</dcterms:modified>
</cp:coreProperties>
</file>